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68"/>
  </p:notesMasterIdLst>
  <p:sldIdLst>
    <p:sldId id="259" r:id="rId5"/>
    <p:sldId id="260" r:id="rId6"/>
    <p:sldId id="261" r:id="rId7"/>
    <p:sldId id="262" r:id="rId8"/>
    <p:sldId id="300" r:id="rId9"/>
    <p:sldId id="301" r:id="rId10"/>
    <p:sldId id="302" r:id="rId11"/>
    <p:sldId id="303" r:id="rId12"/>
    <p:sldId id="299" r:id="rId13"/>
    <p:sldId id="304" r:id="rId14"/>
    <p:sldId id="305" r:id="rId15"/>
    <p:sldId id="306" r:id="rId16"/>
    <p:sldId id="263" r:id="rId17"/>
    <p:sldId id="264" r:id="rId18"/>
    <p:sldId id="307" r:id="rId19"/>
    <p:sldId id="265" r:id="rId20"/>
    <p:sldId id="266" r:id="rId21"/>
    <p:sldId id="267" r:id="rId22"/>
    <p:sldId id="308" r:id="rId23"/>
    <p:sldId id="309" r:id="rId24"/>
    <p:sldId id="310" r:id="rId25"/>
    <p:sldId id="269" r:id="rId26"/>
    <p:sldId id="270" r:id="rId27"/>
    <p:sldId id="311" r:id="rId28"/>
    <p:sldId id="313" r:id="rId29"/>
    <p:sldId id="312" r:id="rId30"/>
    <p:sldId id="272" r:id="rId31"/>
    <p:sldId id="273" r:id="rId32"/>
    <p:sldId id="314" r:id="rId33"/>
    <p:sldId id="274" r:id="rId34"/>
    <p:sldId id="275" r:id="rId35"/>
    <p:sldId id="316" r:id="rId36"/>
    <p:sldId id="315" r:id="rId37"/>
    <p:sldId id="276" r:id="rId38"/>
    <p:sldId id="317" r:id="rId39"/>
    <p:sldId id="318" r:id="rId40"/>
    <p:sldId id="319" r:id="rId41"/>
    <p:sldId id="320" r:id="rId42"/>
    <p:sldId id="321" r:id="rId43"/>
    <p:sldId id="322" r:id="rId44"/>
    <p:sldId id="323" r:id="rId45"/>
    <p:sldId id="324" r:id="rId46"/>
    <p:sldId id="325" r:id="rId47"/>
    <p:sldId id="326" r:id="rId48"/>
    <p:sldId id="327" r:id="rId49"/>
    <p:sldId id="277" r:id="rId50"/>
    <p:sldId id="278" r:id="rId51"/>
    <p:sldId id="279" r:id="rId52"/>
    <p:sldId id="280" r:id="rId53"/>
    <p:sldId id="281" r:id="rId54"/>
    <p:sldId id="282" r:id="rId55"/>
    <p:sldId id="283" r:id="rId56"/>
    <p:sldId id="284" r:id="rId57"/>
    <p:sldId id="287" r:id="rId58"/>
    <p:sldId id="289" r:id="rId59"/>
    <p:sldId id="292" r:id="rId60"/>
    <p:sldId id="293" r:id="rId61"/>
    <p:sldId id="294" r:id="rId62"/>
    <p:sldId id="295" r:id="rId63"/>
    <p:sldId id="296" r:id="rId64"/>
    <p:sldId id="297" r:id="rId65"/>
    <p:sldId id="298" r:id="rId66"/>
    <p:sldId id="328" r:id="rId6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E4079-4CFE-4E8E-A6E4-764CD7EB7118}" v="1398" dt="2024-11-15T04:39:25.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8"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
        <p:nvSpPr>
          <p:cNvPr id="91" name="Google Shape;91;p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D01EE223-DFBF-29B3-FAF6-6A67C6F1A276}"/>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A4239F1B-E14B-2216-6C61-413B05308E4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7CEF7D57-D773-B4F0-97F6-5A3D08B2DBE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7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AB3D3A90-6905-20D3-AC1D-7716E91057EE}"/>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CAC916AD-5CBC-FC61-4EF5-705A5A6B57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61A12844-A3E0-5519-D21A-8AFE1041963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74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BD0F6DC1-C651-DFBE-FC52-602E3E4CCC3A}"/>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B6724D24-025E-3F11-BB73-98AD4C7F5A7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3A2025AF-EFD9-4F79-8991-4EE342D417A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72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120" name="Google Shape;12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p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129" name="Google Shape;12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ADF25E56-A028-DC72-A5AC-C0182F1AD885}"/>
            </a:ext>
          </a:extLst>
        </p:cNvPr>
        <p:cNvGrpSpPr/>
        <p:nvPr/>
      </p:nvGrpSpPr>
      <p:grpSpPr>
        <a:xfrm>
          <a:off x="0" y="0"/>
          <a:ext cx="0" cy="0"/>
          <a:chOff x="0" y="0"/>
          <a:chExt cx="0" cy="0"/>
        </a:xfrm>
      </p:grpSpPr>
      <p:sp>
        <p:nvSpPr>
          <p:cNvPr id="126" name="Google Shape;126;p9:notes">
            <a:extLst>
              <a:ext uri="{FF2B5EF4-FFF2-40B4-BE49-F238E27FC236}">
                <a16:creationId xmlns:a16="http://schemas.microsoft.com/office/drawing/2014/main" id="{DAB8E6EC-705B-BDAA-C344-601403418B6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a:extLst>
              <a:ext uri="{FF2B5EF4-FFF2-40B4-BE49-F238E27FC236}">
                <a16:creationId xmlns:a16="http://schemas.microsoft.com/office/drawing/2014/main" id="{196723B0-B05A-C0BD-EC96-1CE6F5E7AB4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p9:notes">
            <a:extLst>
              <a:ext uri="{FF2B5EF4-FFF2-40B4-BE49-F238E27FC236}">
                <a16:creationId xmlns:a16="http://schemas.microsoft.com/office/drawing/2014/main" id="{BBB9788D-BD99-FDE7-16CE-1E1FDD6B1944}"/>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129" name="Google Shape;129;p9:notes">
            <a:extLst>
              <a:ext uri="{FF2B5EF4-FFF2-40B4-BE49-F238E27FC236}">
                <a16:creationId xmlns:a16="http://schemas.microsoft.com/office/drawing/2014/main" id="{690A19D3-D3D0-0D22-2A47-A5F40E45319C}"/>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29381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39C1E13F-C1EC-619C-FA1A-A865FF931EB7}"/>
            </a:ext>
          </a:extLst>
        </p:cNvPr>
        <p:cNvGrpSpPr/>
        <p:nvPr/>
      </p:nvGrpSpPr>
      <p:grpSpPr>
        <a:xfrm>
          <a:off x="0" y="0"/>
          <a:ext cx="0" cy="0"/>
          <a:chOff x="0" y="0"/>
          <a:chExt cx="0" cy="0"/>
        </a:xfrm>
      </p:grpSpPr>
      <p:sp>
        <p:nvSpPr>
          <p:cNvPr id="152" name="Google Shape;152;p12:notes">
            <a:extLst>
              <a:ext uri="{FF2B5EF4-FFF2-40B4-BE49-F238E27FC236}">
                <a16:creationId xmlns:a16="http://schemas.microsoft.com/office/drawing/2014/main" id="{81AEF39E-262A-AFCC-5594-CD772E67AB4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12:notes">
            <a:extLst>
              <a:ext uri="{FF2B5EF4-FFF2-40B4-BE49-F238E27FC236}">
                <a16:creationId xmlns:a16="http://schemas.microsoft.com/office/drawing/2014/main" id="{B483079F-DD1F-D449-A948-81D64A043C6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10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80590178-46E0-545A-7863-4FB949F4A0C9}"/>
            </a:ext>
          </a:extLst>
        </p:cNvPr>
        <p:cNvGrpSpPr/>
        <p:nvPr/>
      </p:nvGrpSpPr>
      <p:grpSpPr>
        <a:xfrm>
          <a:off x="0" y="0"/>
          <a:ext cx="0" cy="0"/>
          <a:chOff x="0" y="0"/>
          <a:chExt cx="0" cy="0"/>
        </a:xfrm>
      </p:grpSpPr>
      <p:sp>
        <p:nvSpPr>
          <p:cNvPr id="152" name="Google Shape;152;p12:notes">
            <a:extLst>
              <a:ext uri="{FF2B5EF4-FFF2-40B4-BE49-F238E27FC236}">
                <a16:creationId xmlns:a16="http://schemas.microsoft.com/office/drawing/2014/main" id="{85748FEB-FD29-5D9C-0D24-D9F0A5D9A7C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12:notes">
            <a:extLst>
              <a:ext uri="{FF2B5EF4-FFF2-40B4-BE49-F238E27FC236}">
                <a16:creationId xmlns:a16="http://schemas.microsoft.com/office/drawing/2014/main" id="{8FA74173-6776-C9AF-F5C9-CD7241091E8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7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1B12E862-F5E8-E0E1-DCD8-2E7AB6A6B3A7}"/>
            </a:ext>
          </a:extLst>
        </p:cNvPr>
        <p:cNvGrpSpPr/>
        <p:nvPr/>
      </p:nvGrpSpPr>
      <p:grpSpPr>
        <a:xfrm>
          <a:off x="0" y="0"/>
          <a:ext cx="0" cy="0"/>
          <a:chOff x="0" y="0"/>
          <a:chExt cx="0" cy="0"/>
        </a:xfrm>
      </p:grpSpPr>
      <p:sp>
        <p:nvSpPr>
          <p:cNvPr id="152" name="Google Shape;152;p12:notes">
            <a:extLst>
              <a:ext uri="{FF2B5EF4-FFF2-40B4-BE49-F238E27FC236}">
                <a16:creationId xmlns:a16="http://schemas.microsoft.com/office/drawing/2014/main" id="{C4B5018A-3EF9-2478-125D-5901AFD7E99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12:notes">
            <a:extLst>
              <a:ext uri="{FF2B5EF4-FFF2-40B4-BE49-F238E27FC236}">
                <a16:creationId xmlns:a16="http://schemas.microsoft.com/office/drawing/2014/main" id="{5F66430A-3DF0-07F5-EE3A-AEEF8B020F5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19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35B29456-426B-3460-05C3-F0032550CA99}"/>
            </a:ext>
          </a:extLst>
        </p:cNvPr>
        <p:cNvGrpSpPr/>
        <p:nvPr/>
      </p:nvGrpSpPr>
      <p:grpSpPr>
        <a:xfrm>
          <a:off x="0" y="0"/>
          <a:ext cx="0" cy="0"/>
          <a:chOff x="0" y="0"/>
          <a:chExt cx="0" cy="0"/>
        </a:xfrm>
      </p:grpSpPr>
      <p:sp>
        <p:nvSpPr>
          <p:cNvPr id="168" name="Google Shape;168;p14:notes">
            <a:extLst>
              <a:ext uri="{FF2B5EF4-FFF2-40B4-BE49-F238E27FC236}">
                <a16:creationId xmlns:a16="http://schemas.microsoft.com/office/drawing/2014/main" id="{26B4547E-AD66-0CDB-92C9-9FFBA4A625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14:notes">
            <a:extLst>
              <a:ext uri="{FF2B5EF4-FFF2-40B4-BE49-F238E27FC236}">
                <a16:creationId xmlns:a16="http://schemas.microsoft.com/office/drawing/2014/main" id="{6C3EABAC-526D-F83C-4EEA-A7CA5723656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16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8F2B066C-32F2-DDB0-504C-6D9BF4066CF9}"/>
            </a:ext>
          </a:extLst>
        </p:cNvPr>
        <p:cNvGrpSpPr/>
        <p:nvPr/>
      </p:nvGrpSpPr>
      <p:grpSpPr>
        <a:xfrm>
          <a:off x="0" y="0"/>
          <a:ext cx="0" cy="0"/>
          <a:chOff x="0" y="0"/>
          <a:chExt cx="0" cy="0"/>
        </a:xfrm>
      </p:grpSpPr>
      <p:sp>
        <p:nvSpPr>
          <p:cNvPr id="168" name="Google Shape;168;p14:notes">
            <a:extLst>
              <a:ext uri="{FF2B5EF4-FFF2-40B4-BE49-F238E27FC236}">
                <a16:creationId xmlns:a16="http://schemas.microsoft.com/office/drawing/2014/main" id="{3305A9BE-11A9-48FD-BF3D-A8E8ECC74A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14:notes">
            <a:extLst>
              <a:ext uri="{FF2B5EF4-FFF2-40B4-BE49-F238E27FC236}">
                <a16:creationId xmlns:a16="http://schemas.microsoft.com/office/drawing/2014/main" id="{B1AD0EA3-BDC7-D772-EB2B-9A9B30BDC0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681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A3790A4F-A7E6-FF5B-90D7-FB2677DF7A7B}"/>
            </a:ext>
          </a:extLst>
        </p:cNvPr>
        <p:cNvGrpSpPr/>
        <p:nvPr/>
      </p:nvGrpSpPr>
      <p:grpSpPr>
        <a:xfrm>
          <a:off x="0" y="0"/>
          <a:ext cx="0" cy="0"/>
          <a:chOff x="0" y="0"/>
          <a:chExt cx="0" cy="0"/>
        </a:xfrm>
      </p:grpSpPr>
      <p:sp>
        <p:nvSpPr>
          <p:cNvPr id="182" name="Google Shape;182;p16:notes">
            <a:extLst>
              <a:ext uri="{FF2B5EF4-FFF2-40B4-BE49-F238E27FC236}">
                <a16:creationId xmlns:a16="http://schemas.microsoft.com/office/drawing/2014/main" id="{AE19347E-84B5-D761-EFB2-11A6E56DBD0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16:notes">
            <a:extLst>
              <a:ext uri="{FF2B5EF4-FFF2-40B4-BE49-F238E27FC236}">
                <a16:creationId xmlns:a16="http://schemas.microsoft.com/office/drawing/2014/main" id="{8351BADC-7D49-6738-C169-0442BDEEF81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320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FAC9CE5E-33C4-8B81-7ECB-D5A4028F5CE1}"/>
            </a:ext>
          </a:extLst>
        </p:cNvPr>
        <p:cNvGrpSpPr/>
        <p:nvPr/>
      </p:nvGrpSpPr>
      <p:grpSpPr>
        <a:xfrm>
          <a:off x="0" y="0"/>
          <a:ext cx="0" cy="0"/>
          <a:chOff x="0" y="0"/>
          <a:chExt cx="0" cy="0"/>
        </a:xfrm>
      </p:grpSpPr>
      <p:sp>
        <p:nvSpPr>
          <p:cNvPr id="196" name="Google Shape;196;p18:notes">
            <a:extLst>
              <a:ext uri="{FF2B5EF4-FFF2-40B4-BE49-F238E27FC236}">
                <a16:creationId xmlns:a16="http://schemas.microsoft.com/office/drawing/2014/main" id="{BD00E36B-B26A-118F-2581-918C7852975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18:notes">
            <a:extLst>
              <a:ext uri="{FF2B5EF4-FFF2-40B4-BE49-F238E27FC236}">
                <a16:creationId xmlns:a16="http://schemas.microsoft.com/office/drawing/2014/main" id="{D8252436-62A3-805E-5DB4-79C391C2E6D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849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
        <p:nvSpPr>
          <p:cNvPr id="206" name="Google Shape;206;p1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042AD4B7-0764-7FF1-602C-3C53B9A142D7}"/>
            </a:ext>
          </a:extLst>
        </p:cNvPr>
        <p:cNvGrpSpPr/>
        <p:nvPr/>
      </p:nvGrpSpPr>
      <p:grpSpPr>
        <a:xfrm>
          <a:off x="0" y="0"/>
          <a:ext cx="0" cy="0"/>
          <a:chOff x="0" y="0"/>
          <a:chExt cx="0" cy="0"/>
        </a:xfrm>
      </p:grpSpPr>
      <p:sp>
        <p:nvSpPr>
          <p:cNvPr id="210" name="Google Shape;210;p20:notes">
            <a:extLst>
              <a:ext uri="{FF2B5EF4-FFF2-40B4-BE49-F238E27FC236}">
                <a16:creationId xmlns:a16="http://schemas.microsoft.com/office/drawing/2014/main" id="{6650AE5E-9910-C809-E911-ED4C024BAC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20:notes">
            <a:extLst>
              <a:ext uri="{FF2B5EF4-FFF2-40B4-BE49-F238E27FC236}">
                <a16:creationId xmlns:a16="http://schemas.microsoft.com/office/drawing/2014/main" id="{ED807C1F-DC22-EFD7-A780-B0A153C9E2A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02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125507DF-C0CC-CC2E-9C4D-496B2778768B}"/>
            </a:ext>
          </a:extLst>
        </p:cNvPr>
        <p:cNvGrpSpPr/>
        <p:nvPr/>
      </p:nvGrpSpPr>
      <p:grpSpPr>
        <a:xfrm>
          <a:off x="0" y="0"/>
          <a:ext cx="0" cy="0"/>
          <a:chOff x="0" y="0"/>
          <a:chExt cx="0" cy="0"/>
        </a:xfrm>
      </p:grpSpPr>
      <p:sp>
        <p:nvSpPr>
          <p:cNvPr id="210" name="Google Shape;210;p20:notes">
            <a:extLst>
              <a:ext uri="{FF2B5EF4-FFF2-40B4-BE49-F238E27FC236}">
                <a16:creationId xmlns:a16="http://schemas.microsoft.com/office/drawing/2014/main" id="{DD13CA5C-AA71-EB11-EC40-C19E14355E6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20:notes">
            <a:extLst>
              <a:ext uri="{FF2B5EF4-FFF2-40B4-BE49-F238E27FC236}">
                <a16:creationId xmlns:a16="http://schemas.microsoft.com/office/drawing/2014/main" id="{2DE4C4F5-4FC4-C90E-16C3-95581499515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828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C2C01896-5D4A-5A5E-A57E-C9726E2C3E22}"/>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5A106889-6F35-B438-874D-CFB925C41A8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1F288A39-AE2B-0097-47A8-CDAF6725813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9187F3FF-7F16-54DA-3C44-B2D7EF68C216}"/>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3F90B09B-6A7E-A618-4889-D46F5910A786}"/>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extLst>
      <p:ext uri="{BB962C8B-B14F-4D97-AF65-F5344CB8AC3E}">
        <p14:creationId xmlns:p14="http://schemas.microsoft.com/office/powerpoint/2010/main" val="2096968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7E4F422D-2CCD-79B7-81F1-159C6CD13935}"/>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13563E97-83FE-61BA-609C-30A4DB2017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DA5E20AD-3796-02C7-2499-34CD92685E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0735034C-1E42-DCDA-1F30-2FB5D2661105}"/>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3AD505AC-96ED-52FE-0D9D-EE8383A094E0}"/>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extLst>
      <p:ext uri="{BB962C8B-B14F-4D97-AF65-F5344CB8AC3E}">
        <p14:creationId xmlns:p14="http://schemas.microsoft.com/office/powerpoint/2010/main" val="2236639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9366A5CF-1654-FF3D-32E5-53FE252EF9A3}"/>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9C0C435A-A406-DE79-A938-174AD6906E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C7277C13-70F4-7343-6CED-816934D26C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7868D570-6B50-2772-2CF5-F98841819B8E}"/>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15B4A5F3-3FF3-19F8-271C-F7BAE8E17D1F}"/>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extLst>
      <p:ext uri="{BB962C8B-B14F-4D97-AF65-F5344CB8AC3E}">
        <p14:creationId xmlns:p14="http://schemas.microsoft.com/office/powerpoint/2010/main" val="2047388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87B87FEE-0EA2-71EA-A666-7825D8970C20}"/>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48DF7A37-43D7-FF1C-B68E-4EA62E55E7B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DF01E499-EEE8-7A76-54DB-8537AE748E6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D8776198-EF9F-EC37-6CFE-8E0696F2D68F}"/>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47327B64-ED4A-6AD6-AFC7-11C5EB20C11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extLst>
      <p:ext uri="{BB962C8B-B14F-4D97-AF65-F5344CB8AC3E}">
        <p14:creationId xmlns:p14="http://schemas.microsoft.com/office/powerpoint/2010/main" val="218526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538BC163-58DA-8941-F8AB-12DF096F43B2}"/>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18CCC672-56A9-8778-3125-6F63B829948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207806B0-B006-E649-9A50-82CD1F6A32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C4D6CEC3-CB51-9E6C-B22E-1F8D57D01482}"/>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A4D9D617-D25E-95B8-A381-6B693B613F51}"/>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extLst>
      <p:ext uri="{BB962C8B-B14F-4D97-AF65-F5344CB8AC3E}">
        <p14:creationId xmlns:p14="http://schemas.microsoft.com/office/powerpoint/2010/main" val="173820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EF07F997-A6BB-5FC4-524F-C2B29499E1B0}"/>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5AD39261-BA84-0EC1-49BD-8612284E4E6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5455A84F-87DD-C315-39DA-37B6A70F0F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6249918B-9723-745D-EC19-DD1435776C77}"/>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1D4A716E-E26E-8D7C-2D64-C79B1EBF99E1}"/>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extLst>
      <p:ext uri="{BB962C8B-B14F-4D97-AF65-F5344CB8AC3E}">
        <p14:creationId xmlns:p14="http://schemas.microsoft.com/office/powerpoint/2010/main" val="368790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0D2C74B1-9236-7A1D-2605-F971D5DF7699}"/>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1B95910C-E9E1-CE43-3DF6-71954B4B77F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F9453F56-E154-DF71-6C07-B3092B6FCC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1F6F8E4E-E4C0-00D6-F363-093BB35A5059}"/>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CE902083-90DC-C4FF-312A-D9E5800EEFD3}"/>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dirty="0"/>
          </a:p>
        </p:txBody>
      </p:sp>
    </p:spTree>
    <p:extLst>
      <p:ext uri="{BB962C8B-B14F-4D97-AF65-F5344CB8AC3E}">
        <p14:creationId xmlns:p14="http://schemas.microsoft.com/office/powerpoint/2010/main" val="241382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382061CB-A6ED-2FFC-9076-2B67C9ECF9DF}"/>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C794F715-8C95-3E4B-737F-1FACE4049A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AB38289E-1F17-9F55-B67D-FFE0F34339F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8C2100F3-8E2E-49FE-6780-F6479A3916A3}"/>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EB5C4B50-E2C9-2BB3-BD9B-34569DB2B18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extLst>
      <p:ext uri="{BB962C8B-B14F-4D97-AF65-F5344CB8AC3E}">
        <p14:creationId xmlns:p14="http://schemas.microsoft.com/office/powerpoint/2010/main" val="798786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2E4CA021-4C72-DADA-5325-E318C29218F2}"/>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6026FC7C-D3BF-8F14-B0A6-EC6FC59FC86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A60C7281-C776-F28B-9FA1-8A8398E612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2F7BE8DA-7706-9FE9-0FA7-5EEC23C7E951}"/>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DB7BE19F-1338-372B-663B-B7C09B615D04}"/>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extLst>
      <p:ext uri="{BB962C8B-B14F-4D97-AF65-F5344CB8AC3E}">
        <p14:creationId xmlns:p14="http://schemas.microsoft.com/office/powerpoint/2010/main" val="2742772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48E75D62-6CAD-7F73-5839-8BC7F31A1980}"/>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12DB84C6-20B0-6559-5F07-67C07FB1E86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D22592CF-EDC9-6E3F-9038-925B11F5ED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DF9548E5-2843-F7F4-F903-E890EB6F3A15}"/>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C06BB757-9524-67CC-4A34-159C7EFA065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dirty="0"/>
          </a:p>
        </p:txBody>
      </p:sp>
    </p:spTree>
    <p:extLst>
      <p:ext uri="{BB962C8B-B14F-4D97-AF65-F5344CB8AC3E}">
        <p14:creationId xmlns:p14="http://schemas.microsoft.com/office/powerpoint/2010/main" val="3569891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CF360C88-A104-43E1-86EA-4ADA6ED513F8}"/>
            </a:ext>
          </a:extLst>
        </p:cNvPr>
        <p:cNvGrpSpPr/>
        <p:nvPr/>
      </p:nvGrpSpPr>
      <p:grpSpPr>
        <a:xfrm>
          <a:off x="0" y="0"/>
          <a:ext cx="0" cy="0"/>
          <a:chOff x="0" y="0"/>
          <a:chExt cx="0" cy="0"/>
        </a:xfrm>
      </p:grpSpPr>
      <p:sp>
        <p:nvSpPr>
          <p:cNvPr id="217" name="Google Shape;217;p21:notes">
            <a:extLst>
              <a:ext uri="{FF2B5EF4-FFF2-40B4-BE49-F238E27FC236}">
                <a16:creationId xmlns:a16="http://schemas.microsoft.com/office/drawing/2014/main" id="{09B6A912-DAE3-C1C1-9661-3A43D7009E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a:extLst>
              <a:ext uri="{FF2B5EF4-FFF2-40B4-BE49-F238E27FC236}">
                <a16:creationId xmlns:a16="http://schemas.microsoft.com/office/drawing/2014/main" id="{FEE43AF3-68B7-3B82-EB18-C3D2F68D57F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21:notes">
            <a:extLst>
              <a:ext uri="{FF2B5EF4-FFF2-40B4-BE49-F238E27FC236}">
                <a16:creationId xmlns:a16="http://schemas.microsoft.com/office/drawing/2014/main" id="{E67901F3-3098-2787-CB85-18A8536B7D11}"/>
              </a:ext>
            </a:extLst>
          </p:cNvPr>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
        <p:nvSpPr>
          <p:cNvPr id="220" name="Google Shape;220;p21:notes">
            <a:extLst>
              <a:ext uri="{FF2B5EF4-FFF2-40B4-BE49-F238E27FC236}">
                <a16:creationId xmlns:a16="http://schemas.microsoft.com/office/drawing/2014/main" id="{6937AFEF-B47C-6B30-10ED-BD6E043CF14E}"/>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dirty="0"/>
          </a:p>
        </p:txBody>
      </p:sp>
    </p:spTree>
    <p:extLst>
      <p:ext uri="{BB962C8B-B14F-4D97-AF65-F5344CB8AC3E}">
        <p14:creationId xmlns:p14="http://schemas.microsoft.com/office/powerpoint/2010/main" val="2890315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B3ACCB4E-35E5-D9C7-03A8-278053CF4C45}"/>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A6BD502F-9E97-3247-658E-753331593CF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AA45B295-E14B-2B83-8BFA-11DDEEC7967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289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0" name="Google Shape;27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dirty="0"/>
          </a:p>
        </p:txBody>
      </p:sp>
      <p:sp>
        <p:nvSpPr>
          <p:cNvPr id="271" name="Google Shape;271;p2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Canadian Business Law, Third Edition Copyright 2018 Emond Publishing. All rights reserved.  </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1" name="Google Shape;34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8" name="Google Shape;34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5" name="Google Shape;35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C1CE92F5-F03D-ACEC-551A-F510EF6522B7}"/>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2EFB8513-2F1D-2F68-DF80-4499DD239F7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15B58920-B8DC-6453-87B1-B720EA1E25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090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6" name="Google Shape;37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D13FFEFD-2E8A-0C44-0EC0-4D33C3743032}"/>
            </a:ext>
          </a:extLst>
        </p:cNvPr>
        <p:cNvGrpSpPr/>
        <p:nvPr/>
      </p:nvGrpSpPr>
      <p:grpSpPr>
        <a:xfrm>
          <a:off x="0" y="0"/>
          <a:ext cx="0" cy="0"/>
          <a:chOff x="0" y="0"/>
          <a:chExt cx="0" cy="0"/>
        </a:xfrm>
      </p:grpSpPr>
      <p:sp>
        <p:nvSpPr>
          <p:cNvPr id="375" name="Google Shape;375;p43:notes">
            <a:extLst>
              <a:ext uri="{FF2B5EF4-FFF2-40B4-BE49-F238E27FC236}">
                <a16:creationId xmlns:a16="http://schemas.microsoft.com/office/drawing/2014/main" id="{3688B214-46EF-5FAE-B7F6-4D3A3508D0F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6" name="Google Shape;376;p43:notes">
            <a:extLst>
              <a:ext uri="{FF2B5EF4-FFF2-40B4-BE49-F238E27FC236}">
                <a16:creationId xmlns:a16="http://schemas.microsoft.com/office/drawing/2014/main" id="{A6E68D68-6DEB-F9A4-B2AC-F05BC28C1F3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02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C487C8D1-BAF9-CE67-6CF7-7998F1CB0425}"/>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56E23E5B-C707-CA61-169E-51057EF75F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D9FB89A2-E8E6-2DE4-6F17-AF3AF44425D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07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290C8B74-C3CB-6F24-B1CE-D28122E52565}"/>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F18C11DF-AA36-2738-104A-45E7C7D7B9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AD6C60DA-9408-8D7F-1D36-A15B1DB5D2C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12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1B319B8B-D405-0E1A-E01C-89B581F0C2F3}"/>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47ED39E6-D831-B5A3-A0CB-E9BA7376522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7:notes">
            <a:extLst>
              <a:ext uri="{FF2B5EF4-FFF2-40B4-BE49-F238E27FC236}">
                <a16:creationId xmlns:a16="http://schemas.microsoft.com/office/drawing/2014/main" id="{6227FD37-F7C1-8292-88C9-24BCDB5F604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46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457200" y="1821873"/>
            <a:ext cx="8229600" cy="4433455"/>
          </a:xfrm>
          <a:prstGeom prst="rect">
            <a:avLst/>
          </a:prstGeom>
          <a:noFill/>
          <a:ln>
            <a:noFill/>
          </a:ln>
        </p:spPr>
        <p:txBody>
          <a:bodyPr spcFirstLastPara="1" wrap="square" lIns="91425" tIns="45700" rIns="91425" bIns="45700" anchor="t" anchorCtr="0">
            <a:noAutofit/>
          </a:bodyPr>
          <a:lstStyle>
            <a:lvl1pPr marL="457200" lvl="0" indent="-379730" algn="l">
              <a:lnSpc>
                <a:spcPct val="125000"/>
              </a:lnSpc>
              <a:spcBef>
                <a:spcPts val="900"/>
              </a:spcBef>
              <a:spcAft>
                <a:spcPts val="0"/>
              </a:spcAft>
              <a:buSzPts val="2380"/>
              <a:buChar char="•"/>
              <a:defRPr sz="2800"/>
            </a:lvl1pPr>
            <a:lvl2pPr marL="914400" lvl="1" indent="-358140" algn="l">
              <a:lnSpc>
                <a:spcPct val="125000"/>
              </a:lnSpc>
              <a:spcBef>
                <a:spcPts val="900"/>
              </a:spcBef>
              <a:spcAft>
                <a:spcPts val="0"/>
              </a:spcAft>
              <a:buSzPts val="2040"/>
              <a:buChar char="•"/>
              <a:defRPr sz="2400"/>
            </a:lvl2pPr>
            <a:lvl3pPr marL="1371600" lvl="2" indent="-342900" algn="l">
              <a:lnSpc>
                <a:spcPct val="125000"/>
              </a:lnSpc>
              <a:spcBef>
                <a:spcPts val="900"/>
              </a:spcBef>
              <a:spcAft>
                <a:spcPts val="0"/>
              </a:spcAft>
              <a:buSzPts val="1800"/>
              <a:buChar char="•"/>
              <a:defRPr sz="2000"/>
            </a:lvl3pPr>
            <a:lvl4pPr marL="1828800" lvl="3" indent="-342900" algn="l">
              <a:lnSpc>
                <a:spcPct val="125000"/>
              </a:lnSpc>
              <a:spcBef>
                <a:spcPts val="900"/>
              </a:spcBef>
              <a:spcAft>
                <a:spcPts val="0"/>
              </a:spcAft>
              <a:buSzPts val="1800"/>
              <a:buChar char="•"/>
              <a:defRPr sz="1800"/>
            </a:lvl4pPr>
            <a:lvl5pPr marL="2286000" lvl="4" indent="-330200" algn="l">
              <a:lnSpc>
                <a:spcPct val="125000"/>
              </a:lnSpc>
              <a:spcBef>
                <a:spcPts val="90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2"/>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3"/>
          <p:cNvSpPr txBox="1">
            <a:spLocks noGrp="1"/>
          </p:cNvSpPr>
          <p:nvPr>
            <p:ph type="subTitle" idx="1"/>
          </p:nvPr>
        </p:nvSpPr>
        <p:spPr>
          <a:xfrm>
            <a:off x="685800" y="3505200"/>
            <a:ext cx="6400800" cy="1752600"/>
          </a:xfrm>
          <a:prstGeom prst="rect">
            <a:avLst/>
          </a:prstGeom>
          <a:noFill/>
          <a:ln>
            <a:noFill/>
          </a:ln>
        </p:spPr>
        <p:txBody>
          <a:bodyPr spcFirstLastPara="1" wrap="square" lIns="0" tIns="45700" rIns="90000" bIns="45700" anchor="t" anchorCtr="0">
            <a:noAutofit/>
          </a:bodyPr>
          <a:lstStyle>
            <a:lvl1pPr lvl="0" algn="l">
              <a:lnSpc>
                <a:spcPct val="125000"/>
              </a:lnSpc>
              <a:spcBef>
                <a:spcPts val="900"/>
              </a:spcBef>
              <a:spcAft>
                <a:spcPts val="0"/>
              </a:spcAft>
              <a:buSzPts val="2380"/>
              <a:buNone/>
              <a:defRPr sz="2800">
                <a:solidFill>
                  <a:srgbClr val="55556F"/>
                </a:solidFill>
              </a:defRPr>
            </a:lvl1pPr>
            <a:lvl2pPr lvl="1" algn="ctr">
              <a:lnSpc>
                <a:spcPct val="125000"/>
              </a:lnSpc>
              <a:spcBef>
                <a:spcPts val="900"/>
              </a:spcBef>
              <a:spcAft>
                <a:spcPts val="0"/>
              </a:spcAft>
              <a:buSzPts val="2040"/>
              <a:buNone/>
              <a:defRPr>
                <a:solidFill>
                  <a:srgbClr val="8B8B8D"/>
                </a:solidFill>
              </a:defRPr>
            </a:lvl2pPr>
            <a:lvl3pPr lvl="2" algn="ctr">
              <a:lnSpc>
                <a:spcPct val="125000"/>
              </a:lnSpc>
              <a:spcBef>
                <a:spcPts val="900"/>
              </a:spcBef>
              <a:spcAft>
                <a:spcPts val="0"/>
              </a:spcAft>
              <a:buSzPts val="1800"/>
              <a:buNone/>
              <a:defRPr>
                <a:solidFill>
                  <a:srgbClr val="8B8B8D"/>
                </a:solidFill>
              </a:defRPr>
            </a:lvl3pPr>
            <a:lvl4pPr lvl="3" algn="ctr">
              <a:lnSpc>
                <a:spcPct val="125000"/>
              </a:lnSpc>
              <a:spcBef>
                <a:spcPts val="900"/>
              </a:spcBef>
              <a:spcAft>
                <a:spcPts val="0"/>
              </a:spcAft>
              <a:buSzPts val="1800"/>
              <a:buNone/>
              <a:defRPr>
                <a:solidFill>
                  <a:srgbClr val="8B8B8D"/>
                </a:solidFill>
              </a:defRPr>
            </a:lvl4pPr>
            <a:lvl5pPr lvl="4" algn="ctr">
              <a:lnSpc>
                <a:spcPct val="125000"/>
              </a:lnSpc>
              <a:spcBef>
                <a:spcPts val="900"/>
              </a:spcBef>
              <a:spcAft>
                <a:spcPts val="0"/>
              </a:spcAft>
              <a:buSzPts val="16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a:endParaRPr/>
          </a:p>
        </p:txBody>
      </p:sp>
      <p:cxnSp>
        <p:nvCxnSpPr>
          <p:cNvPr id="20" name="Google Shape;20;p3"/>
          <p:cNvCxnSpPr/>
          <p:nvPr/>
        </p:nvCxnSpPr>
        <p:spPr>
          <a:xfrm>
            <a:off x="685800" y="3398838"/>
            <a:ext cx="7848600" cy="1587"/>
          </a:xfrm>
          <a:prstGeom prst="straightConnector1">
            <a:avLst/>
          </a:prstGeom>
          <a:noFill/>
          <a:ln w="19050" cap="flat" cmpd="sng">
            <a:solidFill>
              <a:schemeClr val="dk2"/>
            </a:solidFill>
            <a:prstDash val="solid"/>
            <a:round/>
            <a:headEnd type="none" w="sm" len="sm"/>
            <a:tailEnd type="none" w="sm" len="sm"/>
          </a:ln>
        </p:spPr>
      </p:cxnSp>
      <p:sp>
        <p:nvSpPr>
          <p:cNvPr id="21" name="Google Shape;21;p3"/>
          <p:cNvSpPr txBox="1">
            <a:spLocks noGrp="1"/>
          </p:cNvSpPr>
          <p:nvPr>
            <p:ph type="ctrTitle"/>
          </p:nvPr>
        </p:nvSpPr>
        <p:spPr>
          <a:xfrm>
            <a:off x="685800" y="1371600"/>
            <a:ext cx="7848600" cy="1927225"/>
          </a:xfrm>
          <a:prstGeom prst="rect">
            <a:avLst/>
          </a:prstGeom>
          <a:noFill/>
          <a:ln>
            <a:noFill/>
          </a:ln>
        </p:spPr>
        <p:txBody>
          <a:bodyPr spcFirstLastPara="1" wrap="square" lIns="0" tIns="45700" rIns="90000" bIns="45700" anchor="b" anchorCtr="0">
            <a:noAutofit/>
          </a:bodyPr>
          <a:lstStyle>
            <a:lvl1pPr lvl="0" algn="l">
              <a:lnSpc>
                <a:spcPct val="110000"/>
              </a:lnSpc>
              <a:spcBef>
                <a:spcPts val="0"/>
              </a:spcBef>
              <a:spcAft>
                <a:spcPts val="0"/>
              </a:spcAft>
              <a:buSzPts val="1400"/>
              <a:buNone/>
              <a:defRPr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685800"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004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3"/>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alpha val="84705"/>
          </a:schemeClr>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456506" y="4809133"/>
            <a:ext cx="7772400" cy="1500187"/>
          </a:xfrm>
          <a:prstGeom prst="rect">
            <a:avLst/>
          </a:prstGeom>
          <a:noFill/>
          <a:ln>
            <a:noFill/>
          </a:ln>
        </p:spPr>
        <p:txBody>
          <a:bodyPr spcFirstLastPara="1" wrap="square" lIns="0" tIns="45700" rIns="90000" bIns="45700" anchor="t" anchorCtr="0">
            <a:normAutofit/>
          </a:bodyPr>
          <a:lstStyle>
            <a:lvl1pPr marL="457200" lvl="0" indent="-228600" algn="l">
              <a:lnSpc>
                <a:spcPct val="125000"/>
              </a:lnSpc>
              <a:spcBef>
                <a:spcPts val="900"/>
              </a:spcBef>
              <a:spcAft>
                <a:spcPts val="0"/>
              </a:spcAft>
              <a:buSzPts val="2380"/>
              <a:buNone/>
              <a:defRPr sz="2800" b="1">
                <a:solidFill>
                  <a:schemeClr val="lt2"/>
                </a:solidFill>
              </a:defRPr>
            </a:lvl1pPr>
            <a:lvl2pPr marL="914400" lvl="1" indent="-228600" algn="l">
              <a:lnSpc>
                <a:spcPct val="125000"/>
              </a:lnSpc>
              <a:spcBef>
                <a:spcPts val="900"/>
              </a:spcBef>
              <a:spcAft>
                <a:spcPts val="0"/>
              </a:spcAft>
              <a:buSzPts val="1530"/>
              <a:buNone/>
              <a:defRPr sz="1800">
                <a:solidFill>
                  <a:schemeClr val="lt1"/>
                </a:solidFill>
              </a:defRPr>
            </a:lvl2pPr>
            <a:lvl3pPr marL="1371600" lvl="2" indent="-228600" algn="l">
              <a:lnSpc>
                <a:spcPct val="125000"/>
              </a:lnSpc>
              <a:spcBef>
                <a:spcPts val="900"/>
              </a:spcBef>
              <a:spcAft>
                <a:spcPts val="0"/>
              </a:spcAft>
              <a:buSzPts val="1440"/>
              <a:buNone/>
              <a:defRPr sz="1600">
                <a:solidFill>
                  <a:schemeClr val="lt1"/>
                </a:solidFill>
              </a:defRPr>
            </a:lvl3pPr>
            <a:lvl4pPr marL="1828800" lvl="3" indent="-228600" algn="l">
              <a:lnSpc>
                <a:spcPct val="125000"/>
              </a:lnSpc>
              <a:spcBef>
                <a:spcPts val="900"/>
              </a:spcBef>
              <a:spcAft>
                <a:spcPts val="0"/>
              </a:spcAft>
              <a:buSzPts val="1400"/>
              <a:buNone/>
              <a:defRPr sz="1400">
                <a:solidFill>
                  <a:schemeClr val="lt1"/>
                </a:solidFill>
              </a:defRPr>
            </a:lvl4pPr>
            <a:lvl5pPr marL="2286000" lvl="4" indent="-228600" algn="l">
              <a:lnSpc>
                <a:spcPct val="125000"/>
              </a:lnSpc>
              <a:spcBef>
                <a:spcPts val="90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cxnSp>
        <p:nvCxnSpPr>
          <p:cNvPr id="26" name="Google Shape;26;p4"/>
          <p:cNvCxnSpPr/>
          <p:nvPr/>
        </p:nvCxnSpPr>
        <p:spPr>
          <a:xfrm>
            <a:off x="466031" y="4598988"/>
            <a:ext cx="7848600" cy="1587"/>
          </a:xfrm>
          <a:prstGeom prst="straightConnector1">
            <a:avLst/>
          </a:prstGeom>
          <a:noFill/>
          <a:ln w="19050" cap="flat" cmpd="sng">
            <a:solidFill>
              <a:schemeClr val="lt2"/>
            </a:solidFill>
            <a:prstDash val="solid"/>
            <a:round/>
            <a:headEnd type="none" w="sm" len="sm"/>
            <a:tailEnd type="none" w="sm" len="sm"/>
          </a:ln>
        </p:spPr>
      </p:cxnSp>
      <p:sp>
        <p:nvSpPr>
          <p:cNvPr id="27" name="Google Shape;27;p4"/>
          <p:cNvSpPr txBox="1">
            <a:spLocks noGrp="1"/>
          </p:cNvSpPr>
          <p:nvPr>
            <p:ph type="title"/>
          </p:nvPr>
        </p:nvSpPr>
        <p:spPr>
          <a:xfrm>
            <a:off x="456506" y="2204864"/>
            <a:ext cx="7772400" cy="2200275"/>
          </a:xfrm>
          <a:prstGeom prst="rect">
            <a:avLst/>
          </a:prstGeom>
          <a:noFill/>
          <a:ln>
            <a:noFill/>
          </a:ln>
        </p:spPr>
        <p:txBody>
          <a:bodyPr spcFirstLastPara="1" wrap="square" lIns="0" tIns="45700" rIns="90000" bIns="45700" anchor="b" anchorCtr="0">
            <a:normAutofit/>
          </a:bodyPr>
          <a:lstStyle>
            <a:lvl1pPr lvl="0" algn="l">
              <a:lnSpc>
                <a:spcPct val="110000"/>
              </a:lnSpc>
              <a:spcBef>
                <a:spcPts val="0"/>
              </a:spcBef>
              <a:spcAft>
                <a:spcPts val="0"/>
              </a:spcAft>
              <a:buSzPts val="1400"/>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4648200" y="1887821"/>
            <a:ext cx="4038600" cy="4289367"/>
          </a:xfrm>
          <a:prstGeom prst="rect">
            <a:avLst/>
          </a:prstGeom>
          <a:noFill/>
          <a:ln>
            <a:noFill/>
          </a:ln>
        </p:spPr>
        <p:txBody>
          <a:bodyPr spcFirstLastPara="1" wrap="square" lIns="91425" tIns="45700" rIns="91425" bIns="45700" anchor="t" anchorCtr="0">
            <a:noAutofit/>
          </a:bodyPr>
          <a:lstStyle>
            <a:lvl1pPr marL="457200" lvl="0" indent="-379730" algn="l">
              <a:lnSpc>
                <a:spcPct val="125000"/>
              </a:lnSpc>
              <a:spcBef>
                <a:spcPts val="900"/>
              </a:spcBef>
              <a:spcAft>
                <a:spcPts val="0"/>
              </a:spcAft>
              <a:buSzPts val="2380"/>
              <a:buChar char="•"/>
              <a:defRPr sz="2800"/>
            </a:lvl1pPr>
            <a:lvl2pPr marL="914400" lvl="1" indent="-358140" algn="l">
              <a:lnSpc>
                <a:spcPct val="125000"/>
              </a:lnSpc>
              <a:spcBef>
                <a:spcPts val="900"/>
              </a:spcBef>
              <a:spcAft>
                <a:spcPts val="0"/>
              </a:spcAft>
              <a:buSzPts val="2040"/>
              <a:buChar char="•"/>
              <a:defRPr sz="2400"/>
            </a:lvl2pPr>
            <a:lvl3pPr marL="1371600" lvl="2" indent="-342900" algn="l">
              <a:lnSpc>
                <a:spcPct val="125000"/>
              </a:lnSpc>
              <a:spcBef>
                <a:spcPts val="900"/>
              </a:spcBef>
              <a:spcAft>
                <a:spcPts val="0"/>
              </a:spcAft>
              <a:buSzPts val="1800"/>
              <a:buChar char="•"/>
              <a:defRPr sz="2000"/>
            </a:lvl3pPr>
            <a:lvl4pPr marL="1828800" lvl="3" indent="-342900" algn="l">
              <a:lnSpc>
                <a:spcPct val="125000"/>
              </a:lnSpc>
              <a:spcBef>
                <a:spcPts val="900"/>
              </a:spcBef>
              <a:spcAft>
                <a:spcPts val="0"/>
              </a:spcAft>
              <a:buSzPts val="1800"/>
              <a:buChar char="•"/>
              <a:defRPr sz="1800"/>
            </a:lvl4pPr>
            <a:lvl5pPr marL="2286000" lvl="4" indent="-342900" algn="l">
              <a:lnSpc>
                <a:spcPct val="125000"/>
              </a:lnSpc>
              <a:spcBef>
                <a:spcPts val="90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2" name="Google Shape;32;p5"/>
          <p:cNvSpPr txBox="1">
            <a:spLocks noGrp="1"/>
          </p:cNvSpPr>
          <p:nvPr>
            <p:ph type="body" idx="2"/>
          </p:nvPr>
        </p:nvSpPr>
        <p:spPr>
          <a:xfrm>
            <a:off x="457200" y="1887821"/>
            <a:ext cx="4038600" cy="4289367"/>
          </a:xfrm>
          <a:prstGeom prst="rect">
            <a:avLst/>
          </a:prstGeom>
          <a:noFill/>
          <a:ln>
            <a:noFill/>
          </a:ln>
        </p:spPr>
        <p:txBody>
          <a:bodyPr spcFirstLastPara="1" wrap="square" lIns="91425" tIns="45700" rIns="91425" bIns="45700" anchor="t" anchorCtr="0">
            <a:noAutofit/>
          </a:bodyPr>
          <a:lstStyle>
            <a:lvl1pPr marL="457200" lvl="0" indent="-379730" algn="l">
              <a:lnSpc>
                <a:spcPct val="125000"/>
              </a:lnSpc>
              <a:spcBef>
                <a:spcPts val="900"/>
              </a:spcBef>
              <a:spcAft>
                <a:spcPts val="0"/>
              </a:spcAft>
              <a:buSzPts val="2380"/>
              <a:buChar char="•"/>
              <a:defRPr sz="2800"/>
            </a:lvl1pPr>
            <a:lvl2pPr marL="914400" lvl="1" indent="-358140" algn="l">
              <a:lnSpc>
                <a:spcPct val="125000"/>
              </a:lnSpc>
              <a:spcBef>
                <a:spcPts val="900"/>
              </a:spcBef>
              <a:spcAft>
                <a:spcPts val="0"/>
              </a:spcAft>
              <a:buSzPts val="2040"/>
              <a:buChar char="•"/>
              <a:defRPr sz="2400"/>
            </a:lvl2pPr>
            <a:lvl3pPr marL="1371600" lvl="2" indent="-342900" algn="l">
              <a:lnSpc>
                <a:spcPct val="125000"/>
              </a:lnSpc>
              <a:spcBef>
                <a:spcPts val="900"/>
              </a:spcBef>
              <a:spcAft>
                <a:spcPts val="0"/>
              </a:spcAft>
              <a:buSzPts val="1800"/>
              <a:buChar char="•"/>
              <a:defRPr sz="2000"/>
            </a:lvl3pPr>
            <a:lvl4pPr marL="1828800" lvl="3" indent="-342900" algn="l">
              <a:lnSpc>
                <a:spcPct val="125000"/>
              </a:lnSpc>
              <a:spcBef>
                <a:spcPts val="900"/>
              </a:spcBef>
              <a:spcAft>
                <a:spcPts val="0"/>
              </a:spcAft>
              <a:buSzPts val="1800"/>
              <a:buChar char="•"/>
              <a:defRPr sz="1800"/>
            </a:lvl4pPr>
            <a:lvl5pPr marL="2286000" lvl="4" indent="-342900" algn="l">
              <a:lnSpc>
                <a:spcPct val="125000"/>
              </a:lnSpc>
              <a:spcBef>
                <a:spcPts val="90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3" name="Google Shape;33;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cxnSp>
        <p:nvCxnSpPr>
          <p:cNvPr id="37" name="Google Shape;37;p6"/>
          <p:cNvCxnSpPr/>
          <p:nvPr/>
        </p:nvCxnSpPr>
        <p:spPr>
          <a:xfrm rot="5400000">
            <a:off x="2218531" y="4045744"/>
            <a:ext cx="4708525" cy="1588"/>
          </a:xfrm>
          <a:prstGeom prst="straightConnector1">
            <a:avLst/>
          </a:prstGeom>
          <a:noFill/>
          <a:ln w="19050" cap="flat" cmpd="sng">
            <a:solidFill>
              <a:schemeClr val="dk2"/>
            </a:solidFill>
            <a:prstDash val="solid"/>
            <a:round/>
            <a:headEnd type="none" w="sm" len="sm"/>
            <a:tailEnd type="none" w="sm" len="sm"/>
          </a:ln>
        </p:spPr>
      </p:cxnSp>
      <p:sp>
        <p:nvSpPr>
          <p:cNvPr id="38" name="Google Shape;38;p6"/>
          <p:cNvSpPr txBox="1">
            <a:spLocks noGrp="1"/>
          </p:cNvSpPr>
          <p:nvPr>
            <p:ph type="body" idx="1"/>
          </p:nvPr>
        </p:nvSpPr>
        <p:spPr>
          <a:xfrm>
            <a:off x="4754880" y="2438400"/>
            <a:ext cx="3931920" cy="3951288"/>
          </a:xfrm>
          <a:prstGeom prst="rect">
            <a:avLst/>
          </a:prstGeom>
          <a:noFill/>
          <a:ln>
            <a:noFill/>
          </a:ln>
        </p:spPr>
        <p:txBody>
          <a:bodyPr spcFirstLastPara="1" wrap="square" lIns="91425" tIns="45700" rIns="91425" bIns="45700" anchor="t" anchorCtr="0">
            <a:noAutofit/>
          </a:bodyPr>
          <a:lstStyle>
            <a:lvl1pPr marL="457200" lvl="0" indent="-358140" algn="l">
              <a:lnSpc>
                <a:spcPct val="125000"/>
              </a:lnSpc>
              <a:spcBef>
                <a:spcPts val="900"/>
              </a:spcBef>
              <a:spcAft>
                <a:spcPts val="0"/>
              </a:spcAft>
              <a:buSzPts val="2040"/>
              <a:buChar char="•"/>
              <a:defRPr sz="2400"/>
            </a:lvl1pPr>
            <a:lvl2pPr marL="914400" lvl="1" indent="-336550" algn="l">
              <a:lnSpc>
                <a:spcPct val="125000"/>
              </a:lnSpc>
              <a:spcBef>
                <a:spcPts val="900"/>
              </a:spcBef>
              <a:spcAft>
                <a:spcPts val="0"/>
              </a:spcAft>
              <a:buSzPts val="1700"/>
              <a:buChar char="•"/>
              <a:defRPr sz="2000"/>
            </a:lvl2pPr>
            <a:lvl3pPr marL="1371600" lvl="2" indent="-331469" algn="l">
              <a:lnSpc>
                <a:spcPct val="125000"/>
              </a:lnSpc>
              <a:spcBef>
                <a:spcPts val="900"/>
              </a:spcBef>
              <a:spcAft>
                <a:spcPts val="0"/>
              </a:spcAft>
              <a:buSzPts val="1620"/>
              <a:buChar char="•"/>
              <a:defRPr sz="1800"/>
            </a:lvl3pPr>
            <a:lvl4pPr marL="1828800" lvl="3" indent="-330200" algn="l">
              <a:lnSpc>
                <a:spcPct val="125000"/>
              </a:lnSpc>
              <a:spcBef>
                <a:spcPts val="900"/>
              </a:spcBef>
              <a:spcAft>
                <a:spcPts val="0"/>
              </a:spcAft>
              <a:buSzPts val="1600"/>
              <a:buChar char="•"/>
              <a:defRPr sz="1600"/>
            </a:lvl4pPr>
            <a:lvl5pPr marL="2286000" lvl="4" indent="-330200" algn="l">
              <a:lnSpc>
                <a:spcPct val="125000"/>
              </a:lnSpc>
              <a:spcBef>
                <a:spcPts val="90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9" name="Google Shape;39;p6"/>
          <p:cNvSpPr txBox="1">
            <a:spLocks noGrp="1"/>
          </p:cNvSpPr>
          <p:nvPr>
            <p:ph type="body" idx="2"/>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l">
              <a:lnSpc>
                <a:spcPct val="125000"/>
              </a:lnSpc>
              <a:spcBef>
                <a:spcPts val="900"/>
              </a:spcBef>
              <a:spcAft>
                <a:spcPts val="0"/>
              </a:spcAft>
              <a:buSzPts val="1700"/>
              <a:buNone/>
              <a:defRPr sz="2000" b="0">
                <a:solidFill>
                  <a:schemeClr val="dk2"/>
                </a:solidFill>
                <a:latin typeface="Arial"/>
                <a:ea typeface="Arial"/>
                <a:cs typeface="Arial"/>
                <a:sym typeface="Arial"/>
              </a:defRPr>
            </a:lvl1pPr>
            <a:lvl2pPr marL="914400" lvl="1" indent="-228600" algn="l">
              <a:lnSpc>
                <a:spcPct val="125000"/>
              </a:lnSpc>
              <a:spcBef>
                <a:spcPts val="900"/>
              </a:spcBef>
              <a:spcAft>
                <a:spcPts val="0"/>
              </a:spcAft>
              <a:buSzPts val="1700"/>
              <a:buNone/>
              <a:defRPr sz="2000" b="1"/>
            </a:lvl2pPr>
            <a:lvl3pPr marL="1371600" lvl="2" indent="-228600" algn="l">
              <a:lnSpc>
                <a:spcPct val="125000"/>
              </a:lnSpc>
              <a:spcBef>
                <a:spcPts val="900"/>
              </a:spcBef>
              <a:spcAft>
                <a:spcPts val="0"/>
              </a:spcAft>
              <a:buSzPts val="1620"/>
              <a:buNone/>
              <a:defRPr sz="1800" b="1"/>
            </a:lvl3pPr>
            <a:lvl4pPr marL="1828800" lvl="3" indent="-228600" algn="l">
              <a:lnSpc>
                <a:spcPct val="125000"/>
              </a:lnSpc>
              <a:spcBef>
                <a:spcPts val="900"/>
              </a:spcBef>
              <a:spcAft>
                <a:spcPts val="0"/>
              </a:spcAft>
              <a:buSzPts val="1600"/>
              <a:buNone/>
              <a:defRPr sz="1600" b="1"/>
            </a:lvl4pPr>
            <a:lvl5pPr marL="2286000" lvl="4" indent="-228600" algn="l">
              <a:lnSpc>
                <a:spcPct val="125000"/>
              </a:lnSpc>
              <a:spcBef>
                <a:spcPts val="9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0" name="Google Shape;40;p6"/>
          <p:cNvSpPr txBox="1">
            <a:spLocks noGrp="1"/>
          </p:cNvSpPr>
          <p:nvPr>
            <p:ph type="body" idx="3"/>
          </p:nvPr>
        </p:nvSpPr>
        <p:spPr>
          <a:xfrm>
            <a:off x="457200" y="2438400"/>
            <a:ext cx="3931920" cy="3951288"/>
          </a:xfrm>
          <a:prstGeom prst="rect">
            <a:avLst/>
          </a:prstGeom>
          <a:noFill/>
          <a:ln>
            <a:noFill/>
          </a:ln>
        </p:spPr>
        <p:txBody>
          <a:bodyPr spcFirstLastPara="1" wrap="square" lIns="91425" tIns="45700" rIns="91425" bIns="45700" anchor="t" anchorCtr="0">
            <a:noAutofit/>
          </a:bodyPr>
          <a:lstStyle>
            <a:lvl1pPr marL="457200" lvl="0" indent="-358140" algn="l">
              <a:lnSpc>
                <a:spcPct val="125000"/>
              </a:lnSpc>
              <a:spcBef>
                <a:spcPts val="900"/>
              </a:spcBef>
              <a:spcAft>
                <a:spcPts val="0"/>
              </a:spcAft>
              <a:buSzPts val="2040"/>
              <a:buChar char="•"/>
              <a:defRPr sz="2400"/>
            </a:lvl1pPr>
            <a:lvl2pPr marL="914400" lvl="1" indent="-336550" algn="l">
              <a:lnSpc>
                <a:spcPct val="125000"/>
              </a:lnSpc>
              <a:spcBef>
                <a:spcPts val="900"/>
              </a:spcBef>
              <a:spcAft>
                <a:spcPts val="0"/>
              </a:spcAft>
              <a:buSzPts val="1700"/>
              <a:buChar char="•"/>
              <a:defRPr sz="2000"/>
            </a:lvl2pPr>
            <a:lvl3pPr marL="1371600" lvl="2" indent="-331469" algn="l">
              <a:lnSpc>
                <a:spcPct val="125000"/>
              </a:lnSpc>
              <a:spcBef>
                <a:spcPts val="900"/>
              </a:spcBef>
              <a:spcAft>
                <a:spcPts val="0"/>
              </a:spcAft>
              <a:buSzPts val="1620"/>
              <a:buChar char="•"/>
              <a:defRPr sz="1800"/>
            </a:lvl3pPr>
            <a:lvl4pPr marL="1828800" lvl="3" indent="-330200" algn="l">
              <a:lnSpc>
                <a:spcPct val="125000"/>
              </a:lnSpc>
              <a:spcBef>
                <a:spcPts val="900"/>
              </a:spcBef>
              <a:spcAft>
                <a:spcPts val="0"/>
              </a:spcAft>
              <a:buSzPts val="1600"/>
              <a:buChar char="•"/>
              <a:defRPr sz="1600"/>
            </a:lvl4pPr>
            <a:lvl5pPr marL="2286000" lvl="4" indent="-330200" algn="l">
              <a:lnSpc>
                <a:spcPct val="125000"/>
              </a:lnSpc>
              <a:spcBef>
                <a:spcPts val="90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1" name="Google Shape;41;p6"/>
          <p:cNvSpPr txBox="1">
            <a:spLocks noGrp="1"/>
          </p:cNvSpPr>
          <p:nvPr>
            <p:ph type="body" idx="4"/>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l">
              <a:lnSpc>
                <a:spcPct val="125000"/>
              </a:lnSpc>
              <a:spcBef>
                <a:spcPts val="900"/>
              </a:spcBef>
              <a:spcAft>
                <a:spcPts val="0"/>
              </a:spcAft>
              <a:buSzPts val="1700"/>
              <a:buNone/>
              <a:defRPr sz="2000" b="0">
                <a:solidFill>
                  <a:schemeClr val="dk2"/>
                </a:solidFill>
              </a:defRPr>
            </a:lvl1pPr>
            <a:lvl2pPr marL="914400" lvl="1" indent="-228600" algn="l">
              <a:lnSpc>
                <a:spcPct val="125000"/>
              </a:lnSpc>
              <a:spcBef>
                <a:spcPts val="900"/>
              </a:spcBef>
              <a:spcAft>
                <a:spcPts val="0"/>
              </a:spcAft>
              <a:buSzPts val="1700"/>
              <a:buNone/>
              <a:defRPr sz="2000" b="1"/>
            </a:lvl2pPr>
            <a:lvl3pPr marL="1371600" lvl="2" indent="-228600" algn="l">
              <a:lnSpc>
                <a:spcPct val="125000"/>
              </a:lnSpc>
              <a:spcBef>
                <a:spcPts val="900"/>
              </a:spcBef>
              <a:spcAft>
                <a:spcPts val="0"/>
              </a:spcAft>
              <a:buSzPts val="1620"/>
              <a:buNone/>
              <a:defRPr sz="1800" b="1"/>
            </a:lvl3pPr>
            <a:lvl4pPr marL="1828800" lvl="3" indent="-228600" algn="l">
              <a:lnSpc>
                <a:spcPct val="125000"/>
              </a:lnSpc>
              <a:spcBef>
                <a:spcPts val="900"/>
              </a:spcBef>
              <a:spcAft>
                <a:spcPts val="0"/>
              </a:spcAft>
              <a:buSzPts val="1600"/>
              <a:buNone/>
              <a:defRPr sz="1600" b="1"/>
            </a:lvl4pPr>
            <a:lvl5pPr marL="2286000" lvl="4" indent="-228600" algn="l">
              <a:lnSpc>
                <a:spcPct val="125000"/>
              </a:lnSpc>
              <a:spcBef>
                <a:spcPts val="9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2" name="Google Shape;42;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9"/>
        <p:cNvGrpSpPr/>
        <p:nvPr/>
      </p:nvGrpSpPr>
      <p:grpSpPr>
        <a:xfrm>
          <a:off x="0" y="0"/>
          <a:ext cx="0" cy="0"/>
          <a:chOff x="0" y="0"/>
          <a:chExt cx="0" cy="0"/>
        </a:xfrm>
      </p:grpSpPr>
      <p:sp>
        <p:nvSpPr>
          <p:cNvPr id="50" name="Google Shape;50;p8"/>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8"/>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52" name="Google Shape;52;p8"/>
          <p:cNvSpPr txBox="1">
            <a:spLocks noGrp="1"/>
          </p:cNvSpPr>
          <p:nvPr>
            <p:ph type="body" idx="1"/>
          </p:nvPr>
        </p:nvSpPr>
        <p:spPr>
          <a:xfrm>
            <a:off x="456506" y="548680"/>
            <a:ext cx="8230294" cy="5832648"/>
          </a:xfrm>
          <a:prstGeom prst="rect">
            <a:avLst/>
          </a:prstGeom>
          <a:noFill/>
          <a:ln>
            <a:noFill/>
          </a:ln>
        </p:spPr>
        <p:txBody>
          <a:bodyPr spcFirstLastPara="1" wrap="square" lIns="91425" tIns="45700" rIns="91425" bIns="45700" anchor="t" anchorCtr="0">
            <a:noAutofit/>
          </a:bodyPr>
          <a:lstStyle>
            <a:lvl1pPr marL="457200" lvl="0" indent="-325755" algn="l">
              <a:lnSpc>
                <a:spcPct val="125000"/>
              </a:lnSpc>
              <a:spcBef>
                <a:spcPts val="900"/>
              </a:spcBef>
              <a:spcAft>
                <a:spcPts val="0"/>
              </a:spcAft>
              <a:buSzPts val="1530"/>
              <a:buChar char="•"/>
              <a:defRPr/>
            </a:lvl1pPr>
            <a:lvl2pPr marL="914400" lvl="1" indent="-325755" algn="l">
              <a:lnSpc>
                <a:spcPct val="125000"/>
              </a:lnSpc>
              <a:spcBef>
                <a:spcPts val="900"/>
              </a:spcBef>
              <a:spcAft>
                <a:spcPts val="0"/>
              </a:spcAft>
              <a:buSzPts val="1530"/>
              <a:buChar char="•"/>
              <a:defRPr/>
            </a:lvl2pPr>
            <a:lvl3pPr marL="1371600" lvl="2" indent="-331469" algn="l">
              <a:lnSpc>
                <a:spcPct val="125000"/>
              </a:lnSpc>
              <a:spcBef>
                <a:spcPts val="900"/>
              </a:spcBef>
              <a:spcAft>
                <a:spcPts val="0"/>
              </a:spcAft>
              <a:buSzPts val="1620"/>
              <a:buChar char="•"/>
              <a:defRPr/>
            </a:lvl3pPr>
            <a:lvl4pPr marL="1828800" lvl="3" indent="-342900" algn="l">
              <a:lnSpc>
                <a:spcPct val="125000"/>
              </a:lnSpc>
              <a:spcBef>
                <a:spcPts val="900"/>
              </a:spcBef>
              <a:spcAft>
                <a:spcPts val="0"/>
              </a:spcAft>
              <a:buSzPts val="1800"/>
              <a:buChar char="•"/>
              <a:defRPr/>
            </a:lvl4pPr>
            <a:lvl5pPr marL="2286000" lvl="4" indent="-342900" algn="l">
              <a:lnSpc>
                <a:spcPct val="125000"/>
              </a:lnSpc>
              <a:spcBef>
                <a:spcPts val="90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cxnSp>
        <p:nvCxnSpPr>
          <p:cNvPr id="54" name="Google Shape;54;p9"/>
          <p:cNvCxnSpPr/>
          <p:nvPr/>
        </p:nvCxnSpPr>
        <p:spPr>
          <a:xfrm rot="5400000">
            <a:off x="-13494" y="3580607"/>
            <a:ext cx="5578475" cy="1588"/>
          </a:xfrm>
          <a:prstGeom prst="straightConnector1">
            <a:avLst/>
          </a:prstGeom>
          <a:noFill/>
          <a:ln w="19050" cap="flat" cmpd="sng">
            <a:solidFill>
              <a:schemeClr val="dk2"/>
            </a:solidFill>
            <a:prstDash val="solid"/>
            <a:round/>
            <a:headEnd type="none" w="sm" len="sm"/>
            <a:tailEnd type="none" w="sm" len="sm"/>
          </a:ln>
        </p:spPr>
      </p:cxnSp>
      <p:sp>
        <p:nvSpPr>
          <p:cNvPr id="55" name="Google Shape;55;p9"/>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Autofit/>
          </a:bodyPr>
          <a:lstStyle>
            <a:lvl1pPr marL="457200" lvl="0" indent="-401320" algn="l">
              <a:lnSpc>
                <a:spcPct val="125000"/>
              </a:lnSpc>
              <a:spcBef>
                <a:spcPts val="900"/>
              </a:spcBef>
              <a:spcAft>
                <a:spcPts val="0"/>
              </a:spcAft>
              <a:buSzPts val="2720"/>
              <a:buChar char="•"/>
              <a:defRPr sz="3200"/>
            </a:lvl1pPr>
            <a:lvl2pPr marL="914400" lvl="1" indent="-379730" algn="l">
              <a:lnSpc>
                <a:spcPct val="125000"/>
              </a:lnSpc>
              <a:spcBef>
                <a:spcPts val="900"/>
              </a:spcBef>
              <a:spcAft>
                <a:spcPts val="0"/>
              </a:spcAft>
              <a:buSzPts val="2380"/>
              <a:buChar char="•"/>
              <a:defRPr sz="2800"/>
            </a:lvl2pPr>
            <a:lvl3pPr marL="1371600" lvl="2" indent="-365760" algn="l">
              <a:lnSpc>
                <a:spcPct val="125000"/>
              </a:lnSpc>
              <a:spcBef>
                <a:spcPts val="900"/>
              </a:spcBef>
              <a:spcAft>
                <a:spcPts val="0"/>
              </a:spcAft>
              <a:buSzPts val="2160"/>
              <a:buChar char="•"/>
              <a:defRPr sz="2400"/>
            </a:lvl3pPr>
            <a:lvl4pPr marL="1828800" lvl="3" indent="-355600" algn="l">
              <a:lnSpc>
                <a:spcPct val="125000"/>
              </a:lnSpc>
              <a:spcBef>
                <a:spcPts val="900"/>
              </a:spcBef>
              <a:spcAft>
                <a:spcPts val="0"/>
              </a:spcAft>
              <a:buSzPts val="2000"/>
              <a:buChar char="•"/>
              <a:defRPr sz="2000"/>
            </a:lvl4pPr>
            <a:lvl5pPr marL="2286000" lvl="4" indent="-355600" algn="l">
              <a:lnSpc>
                <a:spcPct val="125000"/>
              </a:lnSpc>
              <a:spcBef>
                <a:spcPts val="9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6" name="Google Shape;56;p9"/>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900"/>
              </a:spcBef>
              <a:spcAft>
                <a:spcPts val="0"/>
              </a:spcAft>
              <a:buSzPts val="1190"/>
              <a:buNone/>
              <a:defRPr sz="1400"/>
            </a:lvl1pPr>
            <a:lvl2pPr marL="914400" lvl="1" indent="-228600" algn="l">
              <a:lnSpc>
                <a:spcPct val="125000"/>
              </a:lnSpc>
              <a:spcBef>
                <a:spcPts val="900"/>
              </a:spcBef>
              <a:spcAft>
                <a:spcPts val="0"/>
              </a:spcAft>
              <a:buSzPts val="1020"/>
              <a:buNone/>
              <a:defRPr sz="1200"/>
            </a:lvl2pPr>
            <a:lvl3pPr marL="1371600" lvl="2" indent="-228600" algn="l">
              <a:lnSpc>
                <a:spcPct val="125000"/>
              </a:lnSpc>
              <a:spcBef>
                <a:spcPts val="900"/>
              </a:spcBef>
              <a:spcAft>
                <a:spcPts val="0"/>
              </a:spcAft>
              <a:buSzPts val="900"/>
              <a:buNone/>
              <a:defRPr sz="1000"/>
            </a:lvl3pPr>
            <a:lvl4pPr marL="1828800" lvl="3" indent="-228600" algn="l">
              <a:lnSpc>
                <a:spcPct val="125000"/>
              </a:lnSpc>
              <a:spcBef>
                <a:spcPts val="900"/>
              </a:spcBef>
              <a:spcAft>
                <a:spcPts val="0"/>
              </a:spcAft>
              <a:buSzPts val="900"/>
              <a:buNone/>
              <a:defRPr sz="900"/>
            </a:lvl4pPr>
            <a:lvl5pPr marL="2286000" lvl="4" indent="-228600" algn="l">
              <a:lnSpc>
                <a:spcPct val="125000"/>
              </a:lnSpc>
              <a:spcBef>
                <a:spcPts val="9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7" name="Google Shape;57;p9"/>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lnSpc>
                <a:spcPct val="110000"/>
              </a:lnSpc>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sp>
      <p:sp>
        <p:nvSpPr>
          <p:cNvPr id="62" name="Google Shape;62;p10"/>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900"/>
              </a:spcBef>
              <a:spcAft>
                <a:spcPts val="0"/>
              </a:spcAft>
              <a:buSzPts val="1190"/>
              <a:buNone/>
              <a:defRPr sz="1400"/>
            </a:lvl1pPr>
            <a:lvl2pPr marL="914400" lvl="1" indent="-228600" algn="l">
              <a:lnSpc>
                <a:spcPct val="125000"/>
              </a:lnSpc>
              <a:spcBef>
                <a:spcPts val="900"/>
              </a:spcBef>
              <a:spcAft>
                <a:spcPts val="0"/>
              </a:spcAft>
              <a:buSzPts val="1020"/>
              <a:buNone/>
              <a:defRPr sz="1200"/>
            </a:lvl2pPr>
            <a:lvl3pPr marL="1371600" lvl="2" indent="-228600" algn="l">
              <a:lnSpc>
                <a:spcPct val="125000"/>
              </a:lnSpc>
              <a:spcBef>
                <a:spcPts val="900"/>
              </a:spcBef>
              <a:spcAft>
                <a:spcPts val="0"/>
              </a:spcAft>
              <a:buSzPts val="900"/>
              <a:buNone/>
              <a:defRPr sz="1000"/>
            </a:lvl3pPr>
            <a:lvl4pPr marL="1828800" lvl="3" indent="-228600" algn="l">
              <a:lnSpc>
                <a:spcPct val="125000"/>
              </a:lnSpc>
              <a:spcBef>
                <a:spcPts val="900"/>
              </a:spcBef>
              <a:spcAft>
                <a:spcPts val="0"/>
              </a:spcAft>
              <a:buSzPts val="900"/>
              <a:buNone/>
              <a:defRPr sz="900"/>
            </a:lvl4pPr>
            <a:lvl5pPr marL="2286000" lvl="4" indent="-228600" algn="l">
              <a:lnSpc>
                <a:spcPct val="125000"/>
              </a:lnSpc>
              <a:spcBef>
                <a:spcPts val="9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3" name="Google Shape;63;p10"/>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56506" y="6487608"/>
            <a:ext cx="5267622"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10"/>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400" b="1" i="0" u="none" strike="noStrike" cap="none">
                <a:solidFill>
                  <a:srgbClr val="FFFFFF"/>
                </a:solidFill>
                <a:latin typeface="Arial"/>
                <a:ea typeface="Arial"/>
                <a:cs typeface="Arial"/>
                <a:sym typeface="Arial"/>
              </a:defRPr>
            </a:lvl1pPr>
            <a:lvl2pPr marL="0" lvl="1" indent="0" algn="r">
              <a:spcBef>
                <a:spcPts val="0"/>
              </a:spcBef>
              <a:spcAft>
                <a:spcPts val="0"/>
              </a:spcAft>
              <a:buNone/>
              <a:defRPr sz="1400" b="1" i="0" u="none" strike="noStrike" cap="none">
                <a:solidFill>
                  <a:srgbClr val="FFFFFF"/>
                </a:solidFill>
                <a:latin typeface="Arial"/>
                <a:ea typeface="Arial"/>
                <a:cs typeface="Arial"/>
                <a:sym typeface="Arial"/>
              </a:defRPr>
            </a:lvl2pPr>
            <a:lvl3pPr marL="0" lvl="2" indent="0" algn="r">
              <a:spcBef>
                <a:spcPts val="0"/>
              </a:spcBef>
              <a:spcAft>
                <a:spcPts val="0"/>
              </a:spcAft>
              <a:buNone/>
              <a:defRPr sz="1400" b="1" i="0" u="none" strike="noStrike" cap="none">
                <a:solidFill>
                  <a:srgbClr val="FFFFFF"/>
                </a:solidFill>
                <a:latin typeface="Arial"/>
                <a:ea typeface="Arial"/>
                <a:cs typeface="Arial"/>
                <a:sym typeface="Arial"/>
              </a:defRPr>
            </a:lvl3pPr>
            <a:lvl4pPr marL="0" lvl="3" indent="0" algn="r">
              <a:spcBef>
                <a:spcPts val="0"/>
              </a:spcBef>
              <a:spcAft>
                <a:spcPts val="0"/>
              </a:spcAft>
              <a:buNone/>
              <a:defRPr sz="1400" b="1" i="0" u="none" strike="noStrike" cap="none">
                <a:solidFill>
                  <a:srgbClr val="FFFFFF"/>
                </a:solidFill>
                <a:latin typeface="Arial"/>
                <a:ea typeface="Arial"/>
                <a:cs typeface="Arial"/>
                <a:sym typeface="Arial"/>
              </a:defRPr>
            </a:lvl4pPr>
            <a:lvl5pPr marL="0" lvl="4" indent="0" algn="r">
              <a:spcBef>
                <a:spcPts val="0"/>
              </a:spcBef>
              <a:spcAft>
                <a:spcPts val="0"/>
              </a:spcAft>
              <a:buNone/>
              <a:defRPr sz="1400" b="1" i="0" u="none" strike="noStrike" cap="none">
                <a:solidFill>
                  <a:srgbClr val="FFFFFF"/>
                </a:solidFill>
                <a:latin typeface="Arial"/>
                <a:ea typeface="Arial"/>
                <a:cs typeface="Arial"/>
                <a:sym typeface="Arial"/>
              </a:defRPr>
            </a:lvl5pPr>
            <a:lvl6pPr marL="0" lvl="5" indent="0" algn="r">
              <a:spcBef>
                <a:spcPts val="0"/>
              </a:spcBef>
              <a:spcAft>
                <a:spcPts val="0"/>
              </a:spcAft>
              <a:buNone/>
              <a:defRPr sz="1400" b="1" i="0" u="none" strike="noStrike" cap="none">
                <a:solidFill>
                  <a:srgbClr val="FFFFFF"/>
                </a:solidFill>
                <a:latin typeface="Arial"/>
                <a:ea typeface="Arial"/>
                <a:cs typeface="Arial"/>
                <a:sym typeface="Arial"/>
              </a:defRPr>
            </a:lvl6pPr>
            <a:lvl7pPr marL="0" lvl="6" indent="0" algn="r">
              <a:spcBef>
                <a:spcPts val="0"/>
              </a:spcBef>
              <a:spcAft>
                <a:spcPts val="0"/>
              </a:spcAft>
              <a:buNone/>
              <a:defRPr sz="1400" b="1" i="0" u="none" strike="noStrike" cap="none">
                <a:solidFill>
                  <a:srgbClr val="FFFFFF"/>
                </a:solidFill>
                <a:latin typeface="Arial"/>
                <a:ea typeface="Arial"/>
                <a:cs typeface="Arial"/>
                <a:sym typeface="Arial"/>
              </a:defRPr>
            </a:lvl7pPr>
            <a:lvl8pPr marL="0" lvl="7" indent="0" algn="r">
              <a:spcBef>
                <a:spcPts val="0"/>
              </a:spcBef>
              <a:spcAft>
                <a:spcPts val="0"/>
              </a:spcAft>
              <a:buNone/>
              <a:defRPr sz="1400" b="1" i="0" u="none" strike="noStrike" cap="none">
                <a:solidFill>
                  <a:srgbClr val="FFFFFF"/>
                </a:solidFill>
                <a:latin typeface="Arial"/>
                <a:ea typeface="Arial"/>
                <a:cs typeface="Arial"/>
                <a:sym typeface="Arial"/>
              </a:defRPr>
            </a:lvl8pPr>
            <a:lvl9pPr marL="0" lvl="8" indent="0" algn="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7200" y="1821873"/>
            <a:ext cx="8229600" cy="4433455"/>
          </a:xfrm>
          <a:prstGeom prst="rect">
            <a:avLst/>
          </a:prstGeom>
          <a:noFill/>
          <a:ln>
            <a:noFill/>
          </a:ln>
        </p:spPr>
        <p:txBody>
          <a:bodyPr spcFirstLastPara="1" wrap="square" lIns="91425" tIns="45700" rIns="91425" bIns="45700" anchor="t" anchorCtr="0">
            <a:noAutofit/>
          </a:bodyPr>
          <a:lstStyle>
            <a:lvl1pPr marL="457200" marR="0" lvl="0" indent="-379730" algn="l" rtl="0">
              <a:lnSpc>
                <a:spcPct val="125000"/>
              </a:lnSpc>
              <a:spcBef>
                <a:spcPts val="90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lnSpc>
                <a:spcPct val="125000"/>
              </a:lnSpc>
              <a:spcBef>
                <a:spcPts val="90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25000"/>
              </a:lnSpc>
              <a:spcBef>
                <a:spcPts val="9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25000"/>
              </a:lnSpc>
              <a:spcBef>
                <a:spcPts val="9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125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lnSpc>
                <a:spcPct val="110000"/>
              </a:lnSpc>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pic>
        <p:nvPicPr>
          <p:cNvPr id="12" name="Google Shape;12;p1"/>
          <p:cNvPicPr preferRelativeResize="0"/>
          <p:nvPr/>
        </p:nvPicPr>
        <p:blipFill>
          <a:blip r:embed="rId11">
            <a:alphaModFix/>
          </a:blip>
          <a:stretch>
            <a:fillRect/>
          </a:stretch>
        </p:blipFill>
        <p:spPr>
          <a:xfrm>
            <a:off x="7064225" y="6307275"/>
            <a:ext cx="2079774" cy="53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subTitle" idx="1"/>
          </p:nvPr>
        </p:nvSpPr>
        <p:spPr>
          <a:xfrm>
            <a:off x="770021" y="2422358"/>
            <a:ext cx="6400800" cy="1752600"/>
          </a:xfrm>
          <a:prstGeom prst="rect">
            <a:avLst/>
          </a:prstGeom>
          <a:noFill/>
          <a:ln>
            <a:noFill/>
          </a:ln>
        </p:spPr>
        <p:txBody>
          <a:bodyPr spcFirstLastPara="1" wrap="square" lIns="0" tIns="45700" rIns="90000" bIns="45700" anchor="t" anchorCtr="0">
            <a:noAutofit/>
          </a:bodyPr>
          <a:lstStyle/>
          <a:p>
            <a:pPr marL="0" lvl="0" indent="0" algn="l" rtl="0">
              <a:lnSpc>
                <a:spcPct val="125000"/>
              </a:lnSpc>
              <a:spcBef>
                <a:spcPts val="0"/>
              </a:spcBef>
              <a:spcAft>
                <a:spcPts val="0"/>
              </a:spcAft>
              <a:buClr>
                <a:srgbClr val="93A299"/>
              </a:buClr>
              <a:buSzPts val="2380"/>
              <a:buNone/>
            </a:pPr>
            <a:r>
              <a:rPr lang="en-US" sz="2800" dirty="0">
                <a:solidFill>
                  <a:srgbClr val="55556F"/>
                </a:solidFill>
              </a:rPr>
              <a:t>Human Rights Issues in the Workplace</a:t>
            </a:r>
            <a:endParaRPr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C8D7CAB7-6D39-7FD3-791A-F5DD4A47368A}"/>
            </a:ext>
          </a:extLst>
        </p:cNvPr>
        <p:cNvGrpSpPr/>
        <p:nvPr/>
      </p:nvGrpSpPr>
      <p:grpSpPr>
        <a:xfrm>
          <a:off x="0" y="0"/>
          <a:ext cx="0" cy="0"/>
          <a:chOff x="0" y="0"/>
          <a:chExt cx="0" cy="0"/>
        </a:xfrm>
      </p:grpSpPr>
      <p:sp>
        <p:nvSpPr>
          <p:cNvPr id="113" name="Google Shape;113;p17">
            <a:extLst>
              <a:ext uri="{FF2B5EF4-FFF2-40B4-BE49-F238E27FC236}">
                <a16:creationId xmlns:a16="http://schemas.microsoft.com/office/drawing/2014/main" id="{1EFB4270-54AD-483A-05E4-EFFFBFC05007}"/>
              </a:ext>
            </a:extLst>
          </p:cNvPr>
          <p:cNvSpPr txBox="1">
            <a:spLocks noGrp="1"/>
          </p:cNvSpPr>
          <p:nvPr>
            <p:ph type="body" idx="1"/>
          </p:nvPr>
        </p:nvSpPr>
        <p:spPr>
          <a:xfrm>
            <a:off x="457200" y="1891145"/>
            <a:ext cx="8229600" cy="4433455"/>
          </a:xfrm>
          <a:prstGeom prst="rect">
            <a:avLst/>
          </a:prstGeom>
          <a:noFill/>
          <a:ln>
            <a:noFill/>
          </a:ln>
        </p:spPr>
        <p:txBody>
          <a:bodyPr spcFirstLastPara="1" wrap="square" lIns="91425" tIns="45700" rIns="91425" bIns="45700" anchor="t" anchorCtr="0">
            <a:noAutofit/>
          </a:bodyPr>
          <a:lstStyle/>
          <a:p>
            <a:pPr marL="182563" indent="-182563">
              <a:spcBef>
                <a:spcPts val="0"/>
              </a:spcBef>
              <a:buSzPts val="2040"/>
            </a:pPr>
            <a:r>
              <a:rPr lang="en-US" sz="2400" dirty="0"/>
              <a:t>Human rights legislation in British Columbia requires an employer to maintain a workplace that is free from discrimination and harassment</a:t>
            </a:r>
          </a:p>
          <a:p>
            <a:pPr marL="182563" indent="-182563">
              <a:spcBef>
                <a:spcPts val="0"/>
              </a:spcBef>
              <a:buSzPts val="2040"/>
            </a:pPr>
            <a:r>
              <a:rPr lang="en-US" sz="2400" dirty="0"/>
              <a:t>Employers must make </a:t>
            </a:r>
            <a:r>
              <a:rPr lang="en-US" sz="2400" u="sng" dirty="0"/>
              <a:t>all</a:t>
            </a:r>
            <a:r>
              <a:rPr lang="en-US" sz="2400" dirty="0"/>
              <a:t> employment decisions, including those related to hiring, training, transfers, promotions, apprenticeships, compensation, benefits, performance evaluations, discipline, layoffs, and dismissals, on a non-discriminatory basis</a:t>
            </a:r>
            <a:endParaRPr dirty="0"/>
          </a:p>
        </p:txBody>
      </p:sp>
      <p:sp>
        <p:nvSpPr>
          <p:cNvPr id="114" name="Google Shape;114;p17">
            <a:extLst>
              <a:ext uri="{FF2B5EF4-FFF2-40B4-BE49-F238E27FC236}">
                <a16:creationId xmlns:a16="http://schemas.microsoft.com/office/drawing/2014/main" id="{0CF7A5C2-638A-A81C-D3F3-BFCDFDAB94B3}"/>
              </a:ext>
            </a:extLst>
          </p:cNvPr>
          <p:cNvSpPr txBox="1">
            <a:spLocks noGrp="1"/>
          </p:cNvSpPr>
          <p:nvPr>
            <p:ph type="title"/>
          </p:nvPr>
        </p:nvSpPr>
        <p:spPr>
          <a:xfrm>
            <a:off x="457200" y="6858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Human Rights Legislation</a:t>
            </a:r>
            <a:endParaRPr dirty="0"/>
          </a:p>
        </p:txBody>
      </p:sp>
      <p:sp>
        <p:nvSpPr>
          <p:cNvPr id="115" name="Google Shape;115;p17">
            <a:extLst>
              <a:ext uri="{FF2B5EF4-FFF2-40B4-BE49-F238E27FC236}">
                <a16:creationId xmlns:a16="http://schemas.microsoft.com/office/drawing/2014/main" id="{DBB28295-04BA-002C-26A4-9EA4E349A34B}"/>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4014851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7B3DA4AA-0E0F-C837-5EB7-55531467BC0D}"/>
            </a:ext>
          </a:extLst>
        </p:cNvPr>
        <p:cNvGrpSpPr/>
        <p:nvPr/>
      </p:nvGrpSpPr>
      <p:grpSpPr>
        <a:xfrm>
          <a:off x="0" y="0"/>
          <a:ext cx="0" cy="0"/>
          <a:chOff x="0" y="0"/>
          <a:chExt cx="0" cy="0"/>
        </a:xfrm>
      </p:grpSpPr>
      <p:sp>
        <p:nvSpPr>
          <p:cNvPr id="113" name="Google Shape;113;p17">
            <a:extLst>
              <a:ext uri="{FF2B5EF4-FFF2-40B4-BE49-F238E27FC236}">
                <a16:creationId xmlns:a16="http://schemas.microsoft.com/office/drawing/2014/main" id="{708FBC4E-3838-3BE0-5125-5E9C0B8A301C}"/>
              </a:ext>
            </a:extLst>
          </p:cNvPr>
          <p:cNvSpPr txBox="1">
            <a:spLocks noGrp="1"/>
          </p:cNvSpPr>
          <p:nvPr>
            <p:ph type="body" idx="1"/>
          </p:nvPr>
        </p:nvSpPr>
        <p:spPr>
          <a:xfrm>
            <a:off x="457200" y="1891145"/>
            <a:ext cx="8229600" cy="4433455"/>
          </a:xfrm>
          <a:prstGeom prst="rect">
            <a:avLst/>
          </a:prstGeom>
          <a:noFill/>
          <a:ln>
            <a:noFill/>
          </a:ln>
        </p:spPr>
        <p:txBody>
          <a:bodyPr spcFirstLastPara="1" wrap="square" lIns="91425" tIns="45700" rIns="91425" bIns="45700" anchor="t" anchorCtr="0">
            <a:noAutofit/>
          </a:bodyPr>
          <a:lstStyle/>
          <a:p>
            <a:pPr marL="182563" indent="-182563">
              <a:spcBef>
                <a:spcPts val="0"/>
              </a:spcBef>
              <a:buSzPts val="2040"/>
            </a:pPr>
            <a:r>
              <a:rPr lang="en-US" sz="2400" dirty="0"/>
              <a:t>The Canadian Charter of Rights and Freedoms (Charter), applies only to government actions </a:t>
            </a:r>
          </a:p>
          <a:p>
            <a:pPr marL="182563" indent="-182563">
              <a:spcBef>
                <a:spcPts val="0"/>
              </a:spcBef>
              <a:buSzPts val="2040"/>
            </a:pPr>
            <a:r>
              <a:rPr lang="en-US" sz="2400" dirty="0"/>
              <a:t>Provincial human rights statutes apply to the actions of individuals and corporations as well</a:t>
            </a:r>
          </a:p>
          <a:p>
            <a:pPr marL="182563" indent="-182563">
              <a:spcBef>
                <a:spcPts val="0"/>
              </a:spcBef>
              <a:buSzPts val="2040"/>
            </a:pPr>
            <a:r>
              <a:rPr lang="en-US" sz="2400" dirty="0"/>
              <a:t>And the scope of human rights law has been steadily expanding</a:t>
            </a:r>
            <a:endParaRPr dirty="0"/>
          </a:p>
        </p:txBody>
      </p:sp>
      <p:sp>
        <p:nvSpPr>
          <p:cNvPr id="114" name="Google Shape;114;p17">
            <a:extLst>
              <a:ext uri="{FF2B5EF4-FFF2-40B4-BE49-F238E27FC236}">
                <a16:creationId xmlns:a16="http://schemas.microsoft.com/office/drawing/2014/main" id="{819B2120-6FB1-74C1-7983-CBEEB2D8D32F}"/>
              </a:ext>
            </a:extLst>
          </p:cNvPr>
          <p:cNvSpPr txBox="1">
            <a:spLocks noGrp="1"/>
          </p:cNvSpPr>
          <p:nvPr>
            <p:ph type="title"/>
          </p:nvPr>
        </p:nvSpPr>
        <p:spPr>
          <a:xfrm>
            <a:off x="457200" y="6858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Human Rights Legislation</a:t>
            </a:r>
            <a:endParaRPr dirty="0"/>
          </a:p>
        </p:txBody>
      </p:sp>
      <p:sp>
        <p:nvSpPr>
          <p:cNvPr id="115" name="Google Shape;115;p17">
            <a:extLst>
              <a:ext uri="{FF2B5EF4-FFF2-40B4-BE49-F238E27FC236}">
                <a16:creationId xmlns:a16="http://schemas.microsoft.com/office/drawing/2014/main" id="{641475A5-F781-0C20-050B-0C18EAEF988B}"/>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12985648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69230710-B7A7-1955-1E46-5107D84F913C}"/>
            </a:ext>
          </a:extLst>
        </p:cNvPr>
        <p:cNvGrpSpPr/>
        <p:nvPr/>
      </p:nvGrpSpPr>
      <p:grpSpPr>
        <a:xfrm>
          <a:off x="0" y="0"/>
          <a:ext cx="0" cy="0"/>
          <a:chOff x="0" y="0"/>
          <a:chExt cx="0" cy="0"/>
        </a:xfrm>
      </p:grpSpPr>
      <p:sp>
        <p:nvSpPr>
          <p:cNvPr id="113" name="Google Shape;113;p17">
            <a:extLst>
              <a:ext uri="{FF2B5EF4-FFF2-40B4-BE49-F238E27FC236}">
                <a16:creationId xmlns:a16="http://schemas.microsoft.com/office/drawing/2014/main" id="{C48305C8-19C9-4A5C-DDC8-DC02143314E3}"/>
              </a:ext>
            </a:extLst>
          </p:cNvPr>
          <p:cNvSpPr txBox="1">
            <a:spLocks noGrp="1"/>
          </p:cNvSpPr>
          <p:nvPr>
            <p:ph type="body" idx="1"/>
          </p:nvPr>
        </p:nvSpPr>
        <p:spPr>
          <a:xfrm>
            <a:off x="457200" y="1525405"/>
            <a:ext cx="8229600" cy="4799195"/>
          </a:xfrm>
          <a:prstGeom prst="rect">
            <a:avLst/>
          </a:prstGeom>
          <a:noFill/>
          <a:ln>
            <a:noFill/>
          </a:ln>
        </p:spPr>
        <p:txBody>
          <a:bodyPr spcFirstLastPara="1" wrap="square" lIns="91425" tIns="45700" rIns="91425" bIns="45700" anchor="t" anchorCtr="0">
            <a:noAutofit/>
          </a:bodyPr>
          <a:lstStyle/>
          <a:p>
            <a:pPr marL="182563" indent="-182563">
              <a:spcBef>
                <a:spcPts val="0"/>
              </a:spcBef>
              <a:buSzPts val="2040"/>
            </a:pPr>
            <a:r>
              <a:rPr lang="en-US" sz="2400" dirty="0"/>
              <a:t>BC introduced its first human rights legislation, the Human Rights Code in 1973</a:t>
            </a:r>
          </a:p>
          <a:p>
            <a:pPr marL="182563" indent="-182563">
              <a:spcBef>
                <a:spcPts val="0"/>
              </a:spcBef>
              <a:buSzPts val="2040"/>
            </a:pPr>
            <a:r>
              <a:rPr lang="en-US" sz="2400" dirty="0"/>
              <a:t>In BC the Code is primacy legislation: if there is a conflict between the Code and any other provincial legislation, the Code prevails (s 4)</a:t>
            </a:r>
          </a:p>
          <a:p>
            <a:pPr marL="182563" indent="-182563">
              <a:spcBef>
                <a:spcPts val="0"/>
              </a:spcBef>
              <a:buSzPts val="2040"/>
            </a:pPr>
            <a:r>
              <a:rPr lang="en-US" sz="2400" dirty="0"/>
              <a:t>Prohibits discrimination in employment on 15 grounds (if physical and mental disability are counted as separate grounds)</a:t>
            </a:r>
          </a:p>
          <a:p>
            <a:pPr marL="182563" indent="-182563">
              <a:spcBef>
                <a:spcPts val="0"/>
              </a:spcBef>
              <a:buSzPts val="2040"/>
            </a:pPr>
            <a:r>
              <a:rPr lang="en-US" sz="2400" dirty="0"/>
              <a:t>Amendments to the BC Code in 2016 added gender identity and expression to the list of protected grounds</a:t>
            </a:r>
            <a:endParaRPr dirty="0"/>
          </a:p>
        </p:txBody>
      </p:sp>
      <p:sp>
        <p:nvSpPr>
          <p:cNvPr id="114" name="Google Shape;114;p17">
            <a:extLst>
              <a:ext uri="{FF2B5EF4-FFF2-40B4-BE49-F238E27FC236}">
                <a16:creationId xmlns:a16="http://schemas.microsoft.com/office/drawing/2014/main" id="{AE9B4AA1-C39E-03F4-F3B8-4F42ED1EE341}"/>
              </a:ext>
            </a:extLst>
          </p:cNvPr>
          <p:cNvSpPr txBox="1">
            <a:spLocks noGrp="1"/>
          </p:cNvSpPr>
          <p:nvPr>
            <p:ph type="title"/>
          </p:nvPr>
        </p:nvSpPr>
        <p:spPr>
          <a:xfrm>
            <a:off x="457200" y="6858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Human Rights Legislation</a:t>
            </a:r>
            <a:endParaRPr dirty="0"/>
          </a:p>
        </p:txBody>
      </p:sp>
      <p:sp>
        <p:nvSpPr>
          <p:cNvPr id="115" name="Google Shape;115;p17">
            <a:extLst>
              <a:ext uri="{FF2B5EF4-FFF2-40B4-BE49-F238E27FC236}">
                <a16:creationId xmlns:a16="http://schemas.microsoft.com/office/drawing/2014/main" id="{99619FAD-955A-4094-C074-554965DF274E}"/>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41899741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406634" y="925637"/>
            <a:ext cx="8229600" cy="35154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200" dirty="0"/>
              <a:t>Discrimination is:</a:t>
            </a:r>
          </a:p>
          <a:p>
            <a:pPr marL="639763" lvl="1" indent="-182563">
              <a:lnSpc>
                <a:spcPct val="100000"/>
              </a:lnSpc>
              <a:spcBef>
                <a:spcPts val="0"/>
              </a:spcBef>
            </a:pPr>
            <a:r>
              <a:rPr lang="en-US" sz="2200" dirty="0"/>
              <a:t>an </a:t>
            </a:r>
            <a:r>
              <a:rPr lang="en-US" sz="2200" b="1" dirty="0"/>
              <a:t>act or omission;</a:t>
            </a:r>
          </a:p>
          <a:p>
            <a:pPr marL="639763" lvl="1" indent="-182563">
              <a:lnSpc>
                <a:spcPct val="100000"/>
              </a:lnSpc>
              <a:spcBef>
                <a:spcPts val="0"/>
              </a:spcBef>
            </a:pPr>
            <a:r>
              <a:rPr lang="en-US" sz="2200" dirty="0"/>
              <a:t>intentional or </a:t>
            </a:r>
            <a:r>
              <a:rPr lang="en-US" sz="2200" b="1" dirty="0"/>
              <a:t>unintentional;</a:t>
            </a:r>
          </a:p>
          <a:p>
            <a:pPr marL="639763" lvl="1" indent="-182563">
              <a:lnSpc>
                <a:spcPct val="100000"/>
              </a:lnSpc>
              <a:spcBef>
                <a:spcPts val="0"/>
              </a:spcBef>
            </a:pPr>
            <a:r>
              <a:rPr lang="en-US" sz="2200" dirty="0"/>
              <a:t>that has the effect of creating a disadvantage or burden on a person or class of persons on grounds </a:t>
            </a:r>
            <a:r>
              <a:rPr lang="en-US" sz="2200" b="1" dirty="0"/>
              <a:t>prohibited by law</a:t>
            </a:r>
            <a:endParaRPr sz="2200" b="1" dirty="0"/>
          </a:p>
          <a:p>
            <a:pPr marL="182563" lvl="0" indent="-182563" algn="l" rtl="0">
              <a:lnSpc>
                <a:spcPct val="100000"/>
              </a:lnSpc>
              <a:spcBef>
                <a:spcPts val="900"/>
              </a:spcBef>
              <a:spcAft>
                <a:spcPts val="0"/>
              </a:spcAft>
              <a:buSzPts val="2040"/>
              <a:buChar char="•"/>
            </a:pPr>
            <a:r>
              <a:rPr lang="en-US" sz="2200" dirty="0"/>
              <a:t>Direct discrimination: an intentional act of exclusion</a:t>
            </a:r>
            <a:endParaRPr sz="2200" dirty="0"/>
          </a:p>
          <a:p>
            <a:pPr marL="182563" lvl="0" indent="-182563" algn="l" rtl="0">
              <a:lnSpc>
                <a:spcPct val="100000"/>
              </a:lnSpc>
              <a:spcBef>
                <a:spcPts val="900"/>
              </a:spcBef>
              <a:spcAft>
                <a:spcPts val="0"/>
              </a:spcAft>
              <a:buSzPts val="2040"/>
              <a:buChar char="•"/>
            </a:pPr>
            <a:r>
              <a:rPr lang="en-US" sz="2200" dirty="0"/>
              <a:t>Indirect discrimination, also known as: “constructive discrimination” or “adverse impact discrimination”</a:t>
            </a:r>
            <a:endParaRPr sz="2200" dirty="0"/>
          </a:p>
          <a:p>
            <a:pPr marL="730250" lvl="2" indent="-182562" algn="l" rtl="0">
              <a:lnSpc>
                <a:spcPct val="100000"/>
              </a:lnSpc>
              <a:spcBef>
                <a:spcPts val="900"/>
              </a:spcBef>
              <a:spcAft>
                <a:spcPts val="0"/>
              </a:spcAft>
              <a:buSzPts val="1620"/>
              <a:buChar char="•"/>
            </a:pPr>
            <a:r>
              <a:rPr lang="en-US" sz="2200" dirty="0"/>
              <a:t>Can arise due to systemic discrimination</a:t>
            </a:r>
            <a:endParaRPr sz="2200" dirty="0"/>
          </a:p>
          <a:p>
            <a:pPr marL="730250" lvl="2" indent="-182562" algn="l" rtl="0">
              <a:lnSpc>
                <a:spcPct val="100000"/>
              </a:lnSpc>
              <a:spcBef>
                <a:spcPts val="900"/>
              </a:spcBef>
              <a:spcAft>
                <a:spcPts val="0"/>
              </a:spcAft>
              <a:buSzPts val="1620"/>
              <a:buChar char="•"/>
            </a:pPr>
            <a:r>
              <a:rPr lang="en-US" sz="2200" dirty="0"/>
              <a:t>It is the </a:t>
            </a:r>
            <a:r>
              <a:rPr lang="en-US" sz="2200" b="1" dirty="0"/>
              <a:t>result</a:t>
            </a:r>
            <a:r>
              <a:rPr lang="en-US" sz="2200" dirty="0"/>
              <a:t> of the workplace rule/policy that counts, </a:t>
            </a:r>
            <a:r>
              <a:rPr lang="en-US" sz="2200" b="1" dirty="0"/>
              <a:t>not</a:t>
            </a:r>
            <a:r>
              <a:rPr lang="en-US" sz="2200" dirty="0"/>
              <a:t> the intent</a:t>
            </a:r>
          </a:p>
          <a:p>
            <a:pPr marL="182563" lvl="0" indent="-182563" algn="l" rtl="0">
              <a:lnSpc>
                <a:spcPct val="100000"/>
              </a:lnSpc>
              <a:spcBef>
                <a:spcPts val="900"/>
              </a:spcBef>
              <a:spcAft>
                <a:spcPts val="0"/>
              </a:spcAft>
              <a:buSzPts val="2040"/>
              <a:buChar char="•"/>
            </a:pPr>
            <a:r>
              <a:rPr lang="en-US" sz="2200" dirty="0"/>
              <a:t>Focus of much HR law has shifted from direct to indirect discrimination</a:t>
            </a:r>
          </a:p>
          <a:p>
            <a:pPr marL="730250" lvl="2" indent="-182562" algn="l" rtl="0">
              <a:lnSpc>
                <a:spcPct val="100000"/>
              </a:lnSpc>
              <a:spcBef>
                <a:spcPts val="900"/>
              </a:spcBef>
              <a:spcAft>
                <a:spcPts val="0"/>
              </a:spcAft>
              <a:buSzPts val="1620"/>
              <a:buChar char="•"/>
            </a:pPr>
            <a:endParaRPr dirty="0"/>
          </a:p>
          <a:p>
            <a:pPr marL="182563" lvl="0" indent="-53023" algn="l" rtl="0">
              <a:lnSpc>
                <a:spcPct val="100000"/>
              </a:lnSpc>
              <a:spcBef>
                <a:spcPts val="900"/>
              </a:spcBef>
              <a:spcAft>
                <a:spcPts val="0"/>
              </a:spcAft>
              <a:buSzPts val="2040"/>
              <a:buNone/>
            </a:pPr>
            <a:endParaRPr sz="2400" dirty="0"/>
          </a:p>
          <a:p>
            <a:pPr marL="0" lvl="0" indent="0" algn="l" rtl="0">
              <a:lnSpc>
                <a:spcPct val="100000"/>
              </a:lnSpc>
              <a:spcBef>
                <a:spcPts val="900"/>
              </a:spcBef>
              <a:spcAft>
                <a:spcPts val="0"/>
              </a:spcAft>
              <a:buSzPts val="1700"/>
              <a:buNone/>
            </a:pPr>
            <a:endParaRPr sz="2000" dirty="0"/>
          </a:p>
        </p:txBody>
      </p:sp>
      <p:sp>
        <p:nvSpPr>
          <p:cNvPr id="123" name="Google Shape;123;p18"/>
          <p:cNvSpPr txBox="1">
            <a:spLocks noGrp="1"/>
          </p:cNvSpPr>
          <p:nvPr>
            <p:ph type="title"/>
          </p:nvPr>
        </p:nvSpPr>
        <p:spPr>
          <a:xfrm>
            <a:off x="457200" y="66016"/>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What is Discrimination?</a:t>
            </a:r>
            <a:endParaRPr dirty="0"/>
          </a:p>
        </p:txBody>
      </p:sp>
      <p:sp>
        <p:nvSpPr>
          <p:cNvPr id="124" name="Google Shape;124;p18"/>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326571" y="57589"/>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What is Discrimination?</a:t>
            </a:r>
            <a:endParaRPr dirty="0"/>
          </a:p>
        </p:txBody>
      </p:sp>
      <p:sp>
        <p:nvSpPr>
          <p:cNvPr id="132" name="Google Shape;132;p19"/>
          <p:cNvSpPr txBox="1">
            <a:spLocks noGrp="1"/>
          </p:cNvSpPr>
          <p:nvPr>
            <p:ph type="body" idx="1"/>
          </p:nvPr>
        </p:nvSpPr>
        <p:spPr>
          <a:xfrm>
            <a:off x="326571" y="1212272"/>
            <a:ext cx="8229600" cy="4433455"/>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r>
              <a:rPr lang="en-US" sz="2400" dirty="0"/>
              <a:t>Systemic discrimination (also called “institutional discrimination”) is a subtle form of indirect discrimination</a:t>
            </a:r>
          </a:p>
          <a:p>
            <a:pPr marL="182563" lvl="0" indent="-182563" algn="l" rtl="0">
              <a:lnSpc>
                <a:spcPct val="100000"/>
              </a:lnSpc>
              <a:spcBef>
                <a:spcPts val="900"/>
              </a:spcBef>
              <a:spcAft>
                <a:spcPts val="0"/>
              </a:spcAft>
              <a:buSzPts val="2040"/>
              <a:buChar char="•"/>
            </a:pPr>
            <a:r>
              <a:rPr lang="en-US" sz="2400" dirty="0"/>
              <a:t>The “web” of employer policies or practices that are neutral on their face but have discriminatory effects</a:t>
            </a:r>
          </a:p>
          <a:p>
            <a:pPr marL="182563" lvl="0" indent="-182563" algn="l" rtl="0">
              <a:lnSpc>
                <a:spcPct val="100000"/>
              </a:lnSpc>
              <a:spcBef>
                <a:spcPts val="900"/>
              </a:spcBef>
              <a:spcAft>
                <a:spcPts val="0"/>
              </a:spcAft>
              <a:buSzPts val="2040"/>
              <a:buChar char="•"/>
            </a:pPr>
            <a:r>
              <a:rPr lang="en-US" sz="2400" dirty="0"/>
              <a:t>Example: an informal mentoring through sports-related activities after working hours.  Adversely effects employees with disabilities or family responsibilities.  More difficult for them to build relationships, affecting performance evaluations and opportunities for promotion. </a:t>
            </a:r>
          </a:p>
        </p:txBody>
      </p:sp>
      <p:sp>
        <p:nvSpPr>
          <p:cNvPr id="133" name="Google Shape;133;p19"/>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35011C1-7C8D-FE09-7E9B-6C5C2D3183CD}"/>
            </a:ext>
          </a:extLst>
        </p:cNvPr>
        <p:cNvGrpSpPr/>
        <p:nvPr/>
      </p:nvGrpSpPr>
      <p:grpSpPr>
        <a:xfrm>
          <a:off x="0" y="0"/>
          <a:ext cx="0" cy="0"/>
          <a:chOff x="0" y="0"/>
          <a:chExt cx="0" cy="0"/>
        </a:xfrm>
      </p:grpSpPr>
      <p:sp>
        <p:nvSpPr>
          <p:cNvPr id="131" name="Google Shape;131;p19">
            <a:extLst>
              <a:ext uri="{FF2B5EF4-FFF2-40B4-BE49-F238E27FC236}">
                <a16:creationId xmlns:a16="http://schemas.microsoft.com/office/drawing/2014/main" id="{11404732-818B-7E86-4447-AA6008B5B856}"/>
              </a:ext>
            </a:extLst>
          </p:cNvPr>
          <p:cNvSpPr txBox="1">
            <a:spLocks noGrp="1"/>
          </p:cNvSpPr>
          <p:nvPr>
            <p:ph type="title"/>
          </p:nvPr>
        </p:nvSpPr>
        <p:spPr>
          <a:xfrm>
            <a:off x="457200" y="255639"/>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The Discrimination Test</a:t>
            </a:r>
            <a:endParaRPr dirty="0"/>
          </a:p>
        </p:txBody>
      </p:sp>
      <p:sp>
        <p:nvSpPr>
          <p:cNvPr id="132" name="Google Shape;132;p19">
            <a:extLst>
              <a:ext uri="{FF2B5EF4-FFF2-40B4-BE49-F238E27FC236}">
                <a16:creationId xmlns:a16="http://schemas.microsoft.com/office/drawing/2014/main" id="{75B6D873-0C33-03DA-7964-C8F87B8DFEAF}"/>
              </a:ext>
            </a:extLst>
          </p:cNvPr>
          <p:cNvSpPr txBox="1">
            <a:spLocks noGrp="1"/>
          </p:cNvSpPr>
          <p:nvPr>
            <p:ph type="body" idx="1"/>
          </p:nvPr>
        </p:nvSpPr>
        <p:spPr>
          <a:xfrm>
            <a:off x="381000" y="1082953"/>
            <a:ext cx="8229600" cy="4939127"/>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i="1" dirty="0"/>
              <a:t>Moore v British Columbia (Education)</a:t>
            </a:r>
            <a:r>
              <a:rPr lang="en-US" sz="2400" dirty="0"/>
              <a:t>, sets out the test to establish a </a:t>
            </a:r>
            <a:r>
              <a:rPr lang="en-US" sz="2400" i="1" dirty="0"/>
              <a:t>prima facie</a:t>
            </a:r>
            <a:r>
              <a:rPr lang="en-US" sz="2400" dirty="0"/>
              <a:t> case of discrimination</a:t>
            </a:r>
          </a:p>
          <a:p>
            <a:pPr marL="639763" lvl="1" indent="-182563">
              <a:lnSpc>
                <a:spcPct val="100000"/>
              </a:lnSpc>
              <a:spcBef>
                <a:spcPts val="0"/>
              </a:spcBef>
            </a:pPr>
            <a:r>
              <a:rPr lang="en-US" sz="2000" dirty="0"/>
              <a:t>the complainant has a characteristic protected from discrimination;</a:t>
            </a:r>
          </a:p>
          <a:p>
            <a:pPr marL="639763" lvl="1" indent="-182563">
              <a:lnSpc>
                <a:spcPct val="100000"/>
              </a:lnSpc>
              <a:spcBef>
                <a:spcPts val="0"/>
              </a:spcBef>
            </a:pPr>
            <a:r>
              <a:rPr lang="en-US" sz="2000" dirty="0"/>
              <a:t>the complainant experienced an adverse impact with respect to their employment; and</a:t>
            </a:r>
          </a:p>
          <a:p>
            <a:pPr marL="639763" lvl="1" indent="-182563">
              <a:lnSpc>
                <a:spcPct val="100000"/>
              </a:lnSpc>
              <a:spcBef>
                <a:spcPts val="0"/>
              </a:spcBef>
            </a:pPr>
            <a:r>
              <a:rPr lang="en-US" sz="2000" dirty="0"/>
              <a:t>the protected characteristic was a factor in the adverse impact. </a:t>
            </a:r>
          </a:p>
          <a:p>
            <a:pPr marL="639763" lvl="1" indent="-182563">
              <a:lnSpc>
                <a:spcPct val="100000"/>
              </a:lnSpc>
              <a:spcBef>
                <a:spcPts val="0"/>
              </a:spcBef>
            </a:pPr>
            <a:endParaRPr lang="en-US" sz="2000" dirty="0"/>
          </a:p>
          <a:p>
            <a:pPr marL="182563" lvl="0" indent="-182563" algn="l" rtl="0">
              <a:lnSpc>
                <a:spcPct val="100000"/>
              </a:lnSpc>
              <a:spcBef>
                <a:spcPts val="0"/>
              </a:spcBef>
              <a:spcAft>
                <a:spcPts val="0"/>
              </a:spcAft>
              <a:buSzPts val="2040"/>
              <a:buChar char="•"/>
            </a:pPr>
            <a:r>
              <a:rPr lang="en-US" sz="2400" dirty="0"/>
              <a:t>If the complainant proves each of these three elements, the burden of proof shifts to the employer, who must prove its policy, practice, or conduct is justified</a:t>
            </a:r>
          </a:p>
          <a:p>
            <a:pPr marL="182563" lvl="0" indent="-182563" algn="l" rtl="0">
              <a:lnSpc>
                <a:spcPct val="100000"/>
              </a:lnSpc>
              <a:spcBef>
                <a:spcPts val="0"/>
              </a:spcBef>
              <a:spcAft>
                <a:spcPts val="0"/>
              </a:spcAft>
              <a:buSzPts val="2040"/>
              <a:buChar char="•"/>
            </a:pPr>
            <a:r>
              <a:rPr lang="en-US" sz="2400" dirty="0"/>
              <a:t>If the employer fails to do so, the court finds discrimination and provides a remedy</a:t>
            </a:r>
          </a:p>
        </p:txBody>
      </p:sp>
      <p:sp>
        <p:nvSpPr>
          <p:cNvPr id="133" name="Google Shape;133;p19">
            <a:extLst>
              <a:ext uri="{FF2B5EF4-FFF2-40B4-BE49-F238E27FC236}">
                <a16:creationId xmlns:a16="http://schemas.microsoft.com/office/drawing/2014/main" id="{D4F6A1E9-5CA1-9E9F-1896-652016199105}"/>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320447926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457200" y="1259933"/>
            <a:ext cx="8229600" cy="4998299"/>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Everyone has the right to be free from discrimination in these five main areas of activity:</a:t>
            </a:r>
            <a:endParaRPr sz="2400" dirty="0"/>
          </a:p>
          <a:p>
            <a:pPr marL="457200" lvl="1" indent="-182563">
              <a:lnSpc>
                <a:spcPct val="100000"/>
              </a:lnSpc>
              <a:buSzPts val="1700"/>
            </a:pPr>
            <a:r>
              <a:rPr lang="en-US" dirty="0"/>
              <a:t>Publications and notices</a:t>
            </a:r>
            <a:endParaRPr dirty="0"/>
          </a:p>
          <a:p>
            <a:pPr marL="457200" lvl="1" indent="-182563">
              <a:lnSpc>
                <a:spcPct val="100000"/>
              </a:lnSpc>
              <a:buSzPts val="1700"/>
            </a:pPr>
            <a:r>
              <a:rPr lang="en-US" dirty="0"/>
              <a:t>Goods or property, services, accommodation (housing and facilities)</a:t>
            </a:r>
            <a:endParaRPr dirty="0"/>
          </a:p>
          <a:p>
            <a:pPr marL="457200" lvl="1" indent="-182563">
              <a:lnSpc>
                <a:spcPct val="100000"/>
              </a:lnSpc>
              <a:buSzPts val="1700"/>
            </a:pPr>
            <a:r>
              <a:rPr lang="en-US" dirty="0"/>
              <a:t>Tenancies</a:t>
            </a:r>
          </a:p>
          <a:p>
            <a:pPr marL="457200" lvl="1" indent="-182563">
              <a:lnSpc>
                <a:spcPct val="100000"/>
              </a:lnSpc>
              <a:buSzPts val="1700"/>
            </a:pPr>
            <a:r>
              <a:rPr lang="en-US" dirty="0"/>
              <a:t>Membership in trade unions and occupational associations</a:t>
            </a:r>
          </a:p>
          <a:p>
            <a:pPr marL="457200" lvl="1" indent="-182563">
              <a:lnSpc>
                <a:spcPct val="100000"/>
              </a:lnSpc>
              <a:buSzPts val="1700"/>
            </a:pPr>
            <a:r>
              <a:rPr lang="en-US" b="1" dirty="0"/>
              <a:t>Employment practices including equal pay and advertisements</a:t>
            </a:r>
            <a:endParaRPr dirty="0"/>
          </a:p>
          <a:p>
            <a:pPr marL="730250" lvl="2" indent="-182562" algn="l" rtl="0">
              <a:lnSpc>
                <a:spcPct val="100000"/>
              </a:lnSpc>
              <a:spcBef>
                <a:spcPts val="900"/>
              </a:spcBef>
              <a:spcAft>
                <a:spcPts val="0"/>
              </a:spcAft>
              <a:buSzPts val="1440"/>
              <a:buChar char="•"/>
            </a:pPr>
            <a:r>
              <a:rPr lang="en-US" sz="2400" dirty="0"/>
              <a:t>65% of complaints in BC and 85% of complaints in AB are about employment</a:t>
            </a:r>
            <a:endParaRPr sz="2400" dirty="0"/>
          </a:p>
        </p:txBody>
      </p:sp>
      <p:sp>
        <p:nvSpPr>
          <p:cNvPr id="139" name="Google Shape;139;p20"/>
          <p:cNvSpPr txBox="1">
            <a:spLocks noGrp="1"/>
          </p:cNvSpPr>
          <p:nvPr>
            <p:ph type="title"/>
          </p:nvPr>
        </p:nvSpPr>
        <p:spPr>
          <a:xfrm>
            <a:off x="423490" y="386969"/>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Protected Areas:</a:t>
            </a:r>
            <a:endParaRPr dirty="0"/>
          </a:p>
        </p:txBody>
      </p:sp>
      <p:sp>
        <p:nvSpPr>
          <p:cNvPr id="140" name="Google Shape;140;p20"/>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Protected Grounds in BC:</a:t>
            </a:r>
            <a:endParaRPr dirty="0"/>
          </a:p>
        </p:txBody>
      </p:sp>
      <p:sp>
        <p:nvSpPr>
          <p:cNvPr id="149" name="Google Shape;149;p21"/>
          <p:cNvSpPr txBox="1"/>
          <p:nvPr/>
        </p:nvSpPr>
        <p:spPr>
          <a:xfrm>
            <a:off x="783771" y="1524000"/>
            <a:ext cx="7903029" cy="485298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Race</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Religion</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Colour</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Sex</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Sexual orientation</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Physical disability</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Mental disability</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Age </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Ancestry</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Place of origin</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Marital status</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Family status</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0" u="none" strike="noStrike" cap="none" dirty="0">
                <a:solidFill>
                  <a:schemeClr val="dk1"/>
                </a:solidFill>
                <a:latin typeface="Arial"/>
                <a:ea typeface="Arial"/>
                <a:cs typeface="Arial"/>
                <a:sym typeface="Arial"/>
              </a:rPr>
              <a:t>Political belief</a:t>
            </a:r>
            <a:endParaRPr dirty="0"/>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b="0" i="1" u="none" strike="noStrike" cap="none" dirty="0">
                <a:solidFill>
                  <a:schemeClr val="dk1"/>
                </a:solidFill>
                <a:latin typeface="Arial"/>
                <a:ea typeface="Arial"/>
                <a:cs typeface="Arial"/>
                <a:sym typeface="Arial"/>
              </a:rPr>
              <a:t>Criminal or summary conviction unrelated to employment</a:t>
            </a:r>
          </a:p>
          <a:p>
            <a:pPr marL="457200" marR="0" lvl="0" indent="-457200" algn="l" rtl="0">
              <a:lnSpc>
                <a:spcPct val="100000"/>
              </a:lnSpc>
              <a:spcBef>
                <a:spcPts val="400"/>
              </a:spcBef>
              <a:spcAft>
                <a:spcPts val="0"/>
              </a:spcAft>
              <a:buClr>
                <a:schemeClr val="accent1"/>
              </a:buClr>
              <a:buSzPts val="1360"/>
              <a:buFont typeface="Arial"/>
              <a:buAutoNum type="arabicPeriod"/>
            </a:pPr>
            <a:r>
              <a:rPr lang="en-US" sz="1600" i="1" dirty="0">
                <a:solidFill>
                  <a:schemeClr val="dk1"/>
                </a:solidFill>
              </a:rPr>
              <a:t>Indigenous identity.</a:t>
            </a:r>
            <a:endParaRPr sz="1600" b="0" i="1" u="none" strike="noStrike" cap="none" dirty="0">
              <a:solidFill>
                <a:schemeClr val="dk1"/>
              </a:solidFill>
              <a:latin typeface="Arial"/>
              <a:ea typeface="Arial"/>
              <a:cs typeface="Arial"/>
              <a:sym typeface="Arial"/>
            </a:endParaRPr>
          </a:p>
        </p:txBody>
      </p:sp>
      <p:sp>
        <p:nvSpPr>
          <p:cNvPr id="150" name="Google Shape;150;p21"/>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body" idx="1"/>
          </p:nvPr>
        </p:nvSpPr>
        <p:spPr>
          <a:xfrm>
            <a:off x="457200" y="4011561"/>
            <a:ext cx="8229600" cy="216064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endParaRPr dirty="0"/>
          </a:p>
          <a:p>
            <a:pPr marL="182563" lvl="0" indent="-85407" algn="l" rtl="0">
              <a:lnSpc>
                <a:spcPct val="100000"/>
              </a:lnSpc>
              <a:spcBef>
                <a:spcPts val="900"/>
              </a:spcBef>
              <a:spcAft>
                <a:spcPts val="0"/>
              </a:spcAft>
              <a:buSzPts val="1530"/>
              <a:buNone/>
            </a:pPr>
            <a:endParaRPr sz="1800" dirty="0"/>
          </a:p>
        </p:txBody>
      </p:sp>
      <p:sp>
        <p:nvSpPr>
          <p:cNvPr id="156" name="Google Shape;156;p22"/>
          <p:cNvSpPr txBox="1">
            <a:spLocks noGrp="1"/>
          </p:cNvSpPr>
          <p:nvPr>
            <p:ph type="title"/>
          </p:nvPr>
        </p:nvSpPr>
        <p:spPr>
          <a:xfrm>
            <a:off x="457200" y="452846"/>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Basic Principles of BC Human Rights Code</a:t>
            </a:r>
            <a:endParaRPr dirty="0"/>
          </a:p>
        </p:txBody>
      </p:sp>
      <p:sp>
        <p:nvSpPr>
          <p:cNvPr id="157" name="Google Shape;157;p22"/>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dirty="0"/>
          </a:p>
        </p:txBody>
      </p:sp>
      <p:pic>
        <p:nvPicPr>
          <p:cNvPr id="158" name="Google Shape;158;p22" descr="A white paper with black text&#10;&#10;Description automatically generated"/>
          <p:cNvPicPr preferRelativeResize="0"/>
          <p:nvPr/>
        </p:nvPicPr>
        <p:blipFill rotWithShape="1">
          <a:blip r:embed="rId3">
            <a:alphaModFix/>
          </a:blip>
          <a:srcRect/>
          <a:stretch/>
        </p:blipFill>
        <p:spPr>
          <a:xfrm>
            <a:off x="64414" y="1506091"/>
            <a:ext cx="9015172" cy="1765944"/>
          </a:xfrm>
          <a:prstGeom prst="rect">
            <a:avLst/>
          </a:prstGeom>
          <a:noFill/>
          <a:ln>
            <a:noFill/>
          </a:ln>
        </p:spPr>
      </p:pic>
      <p:pic>
        <p:nvPicPr>
          <p:cNvPr id="166" name="Google Shape;166;p23" descr="A close-up of a document&#10;&#10;Description automatically generated"/>
          <p:cNvPicPr preferRelativeResize="0"/>
          <p:nvPr/>
        </p:nvPicPr>
        <p:blipFill rotWithShape="1">
          <a:blip r:embed="rId4">
            <a:alphaModFix/>
          </a:blip>
          <a:srcRect/>
          <a:stretch/>
        </p:blipFill>
        <p:spPr>
          <a:xfrm>
            <a:off x="0" y="3429000"/>
            <a:ext cx="8991600" cy="283396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00819004-DEA9-FC13-8074-8CCF06DF0CDC}"/>
            </a:ext>
          </a:extLst>
        </p:cNvPr>
        <p:cNvGrpSpPr/>
        <p:nvPr/>
      </p:nvGrpSpPr>
      <p:grpSpPr>
        <a:xfrm>
          <a:off x="0" y="0"/>
          <a:ext cx="0" cy="0"/>
          <a:chOff x="0" y="0"/>
          <a:chExt cx="0" cy="0"/>
        </a:xfrm>
      </p:grpSpPr>
      <p:sp>
        <p:nvSpPr>
          <p:cNvPr id="155" name="Google Shape;155;p22">
            <a:extLst>
              <a:ext uri="{FF2B5EF4-FFF2-40B4-BE49-F238E27FC236}">
                <a16:creationId xmlns:a16="http://schemas.microsoft.com/office/drawing/2014/main" id="{54EA0A82-C5A3-5089-DFCB-FD3AE7A243FA}"/>
              </a:ext>
            </a:extLst>
          </p:cNvPr>
          <p:cNvSpPr txBox="1">
            <a:spLocks noGrp="1"/>
          </p:cNvSpPr>
          <p:nvPr>
            <p:ph type="body" idx="1"/>
          </p:nvPr>
        </p:nvSpPr>
        <p:spPr>
          <a:xfrm>
            <a:off x="457200" y="4011561"/>
            <a:ext cx="8229600" cy="216064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endParaRPr dirty="0"/>
          </a:p>
          <a:p>
            <a:pPr marL="182563" lvl="0" indent="-85407" algn="l" rtl="0">
              <a:lnSpc>
                <a:spcPct val="100000"/>
              </a:lnSpc>
              <a:spcBef>
                <a:spcPts val="900"/>
              </a:spcBef>
              <a:spcAft>
                <a:spcPts val="0"/>
              </a:spcAft>
              <a:buSzPts val="1530"/>
              <a:buNone/>
            </a:pPr>
            <a:endParaRPr sz="1800" dirty="0"/>
          </a:p>
        </p:txBody>
      </p:sp>
      <p:sp>
        <p:nvSpPr>
          <p:cNvPr id="156" name="Google Shape;156;p22">
            <a:extLst>
              <a:ext uri="{FF2B5EF4-FFF2-40B4-BE49-F238E27FC236}">
                <a16:creationId xmlns:a16="http://schemas.microsoft.com/office/drawing/2014/main" id="{05CD6880-4535-3C10-ECFF-B85F88205482}"/>
              </a:ext>
            </a:extLst>
          </p:cNvPr>
          <p:cNvSpPr txBox="1">
            <a:spLocks noGrp="1"/>
          </p:cNvSpPr>
          <p:nvPr>
            <p:ph type="title"/>
          </p:nvPr>
        </p:nvSpPr>
        <p:spPr>
          <a:xfrm>
            <a:off x="457200" y="452846"/>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About Religious Beliefs…</a:t>
            </a:r>
            <a:endParaRPr dirty="0"/>
          </a:p>
        </p:txBody>
      </p:sp>
      <p:sp>
        <p:nvSpPr>
          <p:cNvPr id="157" name="Google Shape;157;p22">
            <a:extLst>
              <a:ext uri="{FF2B5EF4-FFF2-40B4-BE49-F238E27FC236}">
                <a16:creationId xmlns:a16="http://schemas.microsoft.com/office/drawing/2014/main" id="{5A978C4A-F494-326E-993F-3361EFAAE824}"/>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dirty="0"/>
          </a:p>
        </p:txBody>
      </p:sp>
      <p:sp>
        <p:nvSpPr>
          <p:cNvPr id="3" name="TextBox 2">
            <a:extLst>
              <a:ext uri="{FF2B5EF4-FFF2-40B4-BE49-F238E27FC236}">
                <a16:creationId xmlns:a16="http://schemas.microsoft.com/office/drawing/2014/main" id="{61A3173D-E779-F982-82E7-CD082BB7C15F}"/>
              </a:ext>
            </a:extLst>
          </p:cNvPr>
          <p:cNvSpPr txBox="1"/>
          <p:nvPr/>
        </p:nvSpPr>
        <p:spPr>
          <a:xfrm>
            <a:off x="540423" y="1380071"/>
            <a:ext cx="8063154"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Code protects people from discrimination on the basis of their religion or faith</a:t>
            </a:r>
          </a:p>
          <a:p>
            <a:pPr marL="285750" indent="-285750">
              <a:buFont typeface="Arial" panose="020B0604020202020204" pitchFamily="34" charset="0"/>
              <a:buChar char="•"/>
            </a:pPr>
            <a:r>
              <a:rPr lang="en-US" sz="2400" dirty="0"/>
              <a:t>It is prohibited for one person to </a:t>
            </a:r>
            <a:r>
              <a:rPr lang="en-US" sz="2400" b="1" dirty="0"/>
              <a:t>attempt</a:t>
            </a:r>
            <a:r>
              <a:rPr lang="en-US" sz="2400" dirty="0"/>
              <a:t> to force another to accept or comply with a particular religious belief or practice</a:t>
            </a:r>
          </a:p>
          <a:p>
            <a:pPr marL="285750" indent="-285750">
              <a:buFont typeface="Arial" panose="020B0604020202020204" pitchFamily="34" charset="0"/>
              <a:buChar char="•"/>
            </a:pPr>
            <a:r>
              <a:rPr lang="en-US" sz="2400" dirty="0"/>
              <a:t>The employer may also be required to take positive measures, such as allowing breaks for prayer at certain times</a:t>
            </a:r>
          </a:p>
          <a:p>
            <a:pPr marL="285750" indent="-285750">
              <a:buFont typeface="Arial" panose="020B0604020202020204" pitchFamily="34" charset="0"/>
              <a:buChar char="•"/>
            </a:pPr>
            <a:r>
              <a:rPr lang="en-US" sz="2400" dirty="0"/>
              <a:t>Religious beliefs and practices are protected, even if they are not essential elements of a particular religion, provided they are </a:t>
            </a:r>
            <a:r>
              <a:rPr lang="en-US" sz="2400" b="1" dirty="0"/>
              <a:t>sincerely held</a:t>
            </a:r>
            <a:endParaRPr lang="en-US" sz="2400" dirty="0"/>
          </a:p>
          <a:p>
            <a:pPr marL="285750" indent="-285750">
              <a:buFont typeface="Arial" panose="020B0604020202020204" pitchFamily="34" charset="0"/>
              <a:buChar char="•"/>
            </a:pPr>
            <a:r>
              <a:rPr lang="en-US" sz="2400" dirty="0"/>
              <a:t>(The Alberta Act also specifically recognizes that religious beliefs include “native spirituality.”)</a:t>
            </a:r>
          </a:p>
          <a:p>
            <a:endParaRPr lang="en-CA" sz="2400" dirty="0"/>
          </a:p>
        </p:txBody>
      </p:sp>
    </p:spTree>
    <p:extLst>
      <p:ext uri="{BB962C8B-B14F-4D97-AF65-F5344CB8AC3E}">
        <p14:creationId xmlns:p14="http://schemas.microsoft.com/office/powerpoint/2010/main" val="396281677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457200" y="1891145"/>
            <a:ext cx="8229600" cy="4433400"/>
          </a:xfrm>
          <a:prstGeom prst="rect">
            <a:avLst/>
          </a:prstGeom>
          <a:noFill/>
          <a:ln>
            <a:noFill/>
          </a:ln>
        </p:spPr>
        <p:txBody>
          <a:bodyPr spcFirstLastPara="1" wrap="square" lIns="91425" tIns="45700" rIns="91425" bIns="45700" anchor="t" anchorCtr="0">
            <a:noAutofit/>
          </a:bodyPr>
          <a:lstStyle/>
          <a:p>
            <a:pPr marL="182562" lvl="0" indent="-182562" algn="l" rtl="0">
              <a:lnSpc>
                <a:spcPct val="125000"/>
              </a:lnSpc>
              <a:spcBef>
                <a:spcPts val="0"/>
              </a:spcBef>
              <a:spcAft>
                <a:spcPts val="0"/>
              </a:spcAft>
              <a:buSzPts val="2040"/>
              <a:buChar char="•"/>
            </a:pPr>
            <a:r>
              <a:rPr lang="en-US" sz="2400" dirty="0"/>
              <a:t>What constitutes discrimination under the BC Human Rights Code? </a:t>
            </a:r>
            <a:endParaRPr dirty="0"/>
          </a:p>
          <a:p>
            <a:pPr marL="457200" lvl="1" indent="-182562" algn="l" rtl="0">
              <a:lnSpc>
                <a:spcPct val="125000"/>
              </a:lnSpc>
              <a:spcBef>
                <a:spcPts val="900"/>
              </a:spcBef>
              <a:spcAft>
                <a:spcPts val="0"/>
              </a:spcAft>
              <a:buSzPts val="1700"/>
              <a:buChar char="•"/>
            </a:pPr>
            <a:r>
              <a:rPr lang="en-US" sz="2000" dirty="0"/>
              <a:t>Key features of the BC Human Rights Code.</a:t>
            </a:r>
            <a:endParaRPr dirty="0"/>
          </a:p>
          <a:p>
            <a:pPr marL="182562" lvl="0" indent="-182562" algn="l" rtl="0">
              <a:lnSpc>
                <a:spcPct val="125000"/>
              </a:lnSpc>
              <a:spcBef>
                <a:spcPts val="900"/>
              </a:spcBef>
              <a:spcAft>
                <a:spcPts val="0"/>
              </a:spcAft>
              <a:buSzPts val="2040"/>
              <a:buChar char="•"/>
            </a:pPr>
            <a:r>
              <a:rPr lang="en-US" sz="2400" dirty="0"/>
              <a:t>What is equal pay for work of equal value? </a:t>
            </a:r>
          </a:p>
          <a:p>
            <a:pPr marL="182562" lvl="0" indent="-182562" algn="l" rtl="0">
              <a:lnSpc>
                <a:spcPct val="125000"/>
              </a:lnSpc>
              <a:spcBef>
                <a:spcPts val="900"/>
              </a:spcBef>
              <a:spcAft>
                <a:spcPts val="0"/>
              </a:spcAft>
              <a:buSzPts val="2040"/>
              <a:buChar char="•"/>
            </a:pPr>
            <a:r>
              <a:rPr lang="en-US" sz="2400" dirty="0"/>
              <a:t>What is employment equity?</a:t>
            </a:r>
            <a:endParaRPr dirty="0"/>
          </a:p>
          <a:p>
            <a:pPr marL="182562" lvl="0" indent="-182562" algn="l" rtl="0">
              <a:lnSpc>
                <a:spcPct val="125000"/>
              </a:lnSpc>
              <a:spcBef>
                <a:spcPts val="900"/>
              </a:spcBef>
              <a:spcAft>
                <a:spcPts val="0"/>
              </a:spcAft>
              <a:buSzPts val="2040"/>
              <a:buChar char="•"/>
            </a:pPr>
            <a:r>
              <a:rPr lang="en-US" sz="2400" dirty="0"/>
              <a:t>What remedies are available under the BC HR Code?</a:t>
            </a:r>
            <a:endParaRPr dirty="0"/>
          </a:p>
          <a:p>
            <a:pPr marL="182562" lvl="0" indent="-53022" algn="l" rtl="0">
              <a:lnSpc>
                <a:spcPct val="125000"/>
              </a:lnSpc>
              <a:spcBef>
                <a:spcPts val="900"/>
              </a:spcBef>
              <a:spcAft>
                <a:spcPts val="0"/>
              </a:spcAft>
              <a:buSzPts val="2040"/>
              <a:buNone/>
            </a:pPr>
            <a:endParaRPr sz="2400" dirty="0"/>
          </a:p>
          <a:p>
            <a:pPr marL="274637" lvl="1" indent="0" algn="l" rtl="0">
              <a:lnSpc>
                <a:spcPct val="125000"/>
              </a:lnSpc>
              <a:spcBef>
                <a:spcPts val="900"/>
              </a:spcBef>
              <a:spcAft>
                <a:spcPts val="0"/>
              </a:spcAft>
              <a:buSzPts val="2040"/>
              <a:buNone/>
            </a:pPr>
            <a:endParaRPr dirty="0"/>
          </a:p>
        </p:txBody>
      </p:sp>
      <p:sp>
        <p:nvSpPr>
          <p:cNvPr id="100" name="Google Shape;100;p15"/>
          <p:cNvSpPr txBox="1">
            <a:spLocks noGrp="1"/>
          </p:cNvSpPr>
          <p:nvPr>
            <p:ph type="title"/>
          </p:nvPr>
        </p:nvSpPr>
        <p:spPr>
          <a:xfrm>
            <a:off x="457200" y="6858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We will discuss…</a:t>
            </a:r>
            <a:endParaRPr dirty="0"/>
          </a:p>
        </p:txBody>
      </p:sp>
      <p:sp>
        <p:nvSpPr>
          <p:cNvPr id="101" name="Google Shape;101;p1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EF67D31B-4C3F-2CE4-1D89-642D8C1D4B0A}"/>
            </a:ext>
          </a:extLst>
        </p:cNvPr>
        <p:cNvGrpSpPr/>
        <p:nvPr/>
      </p:nvGrpSpPr>
      <p:grpSpPr>
        <a:xfrm>
          <a:off x="0" y="0"/>
          <a:ext cx="0" cy="0"/>
          <a:chOff x="0" y="0"/>
          <a:chExt cx="0" cy="0"/>
        </a:xfrm>
      </p:grpSpPr>
      <p:sp>
        <p:nvSpPr>
          <p:cNvPr id="155" name="Google Shape;155;p22">
            <a:extLst>
              <a:ext uri="{FF2B5EF4-FFF2-40B4-BE49-F238E27FC236}">
                <a16:creationId xmlns:a16="http://schemas.microsoft.com/office/drawing/2014/main" id="{5A6E23FA-0AB5-81C9-C007-1F4780334295}"/>
              </a:ext>
            </a:extLst>
          </p:cNvPr>
          <p:cNvSpPr txBox="1">
            <a:spLocks noGrp="1"/>
          </p:cNvSpPr>
          <p:nvPr>
            <p:ph type="body" idx="1"/>
          </p:nvPr>
        </p:nvSpPr>
        <p:spPr>
          <a:xfrm>
            <a:off x="457200" y="4011561"/>
            <a:ext cx="8229600" cy="216064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endParaRPr dirty="0"/>
          </a:p>
          <a:p>
            <a:pPr marL="182563" lvl="0" indent="-85407" algn="l" rtl="0">
              <a:lnSpc>
                <a:spcPct val="100000"/>
              </a:lnSpc>
              <a:spcBef>
                <a:spcPts val="900"/>
              </a:spcBef>
              <a:spcAft>
                <a:spcPts val="0"/>
              </a:spcAft>
              <a:buSzPts val="1530"/>
              <a:buNone/>
            </a:pPr>
            <a:endParaRPr sz="1800" dirty="0"/>
          </a:p>
        </p:txBody>
      </p:sp>
      <p:sp>
        <p:nvSpPr>
          <p:cNvPr id="156" name="Google Shape;156;p22">
            <a:extLst>
              <a:ext uri="{FF2B5EF4-FFF2-40B4-BE49-F238E27FC236}">
                <a16:creationId xmlns:a16="http://schemas.microsoft.com/office/drawing/2014/main" id="{58C0A881-8441-0323-EDDF-8737E427EF4D}"/>
              </a:ext>
            </a:extLst>
          </p:cNvPr>
          <p:cNvSpPr txBox="1">
            <a:spLocks noGrp="1"/>
          </p:cNvSpPr>
          <p:nvPr>
            <p:ph type="title"/>
          </p:nvPr>
        </p:nvSpPr>
        <p:spPr>
          <a:xfrm>
            <a:off x="457200" y="452846"/>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About Gender…</a:t>
            </a:r>
            <a:endParaRPr dirty="0"/>
          </a:p>
        </p:txBody>
      </p:sp>
      <p:sp>
        <p:nvSpPr>
          <p:cNvPr id="157" name="Google Shape;157;p22">
            <a:extLst>
              <a:ext uri="{FF2B5EF4-FFF2-40B4-BE49-F238E27FC236}">
                <a16:creationId xmlns:a16="http://schemas.microsoft.com/office/drawing/2014/main" id="{2DFA2867-9FCE-3F66-2FFB-F765542022AA}"/>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dirty="0"/>
          </a:p>
        </p:txBody>
      </p:sp>
      <p:sp>
        <p:nvSpPr>
          <p:cNvPr id="3" name="TextBox 2">
            <a:extLst>
              <a:ext uri="{FF2B5EF4-FFF2-40B4-BE49-F238E27FC236}">
                <a16:creationId xmlns:a16="http://schemas.microsoft.com/office/drawing/2014/main" id="{BE410E6A-41B8-91C9-1BD4-9B862B89DE45}"/>
              </a:ext>
            </a:extLst>
          </p:cNvPr>
          <p:cNvSpPr txBox="1"/>
          <p:nvPr/>
        </p:nvSpPr>
        <p:spPr>
          <a:xfrm>
            <a:off x="418222" y="1177807"/>
            <a:ext cx="8063154"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t>Code was amended to add gender identity and gender expression in 2016. </a:t>
            </a:r>
          </a:p>
          <a:p>
            <a:pPr marL="342900" lvl="6" indent="-342900">
              <a:buFont typeface="Arial" panose="020B0604020202020204" pitchFamily="34" charset="0"/>
              <a:buChar char="•"/>
            </a:pPr>
            <a:r>
              <a:rPr lang="en-US" sz="2400" dirty="0"/>
              <a:t>Tribunal defines gender expression as how a person presents their gender </a:t>
            </a:r>
          </a:p>
          <a:p>
            <a:pPr marL="342900" lvl="7" indent="-342900">
              <a:buFont typeface="Arial" panose="020B0604020202020204" pitchFamily="34" charset="0"/>
              <a:buChar char="•"/>
            </a:pPr>
            <a:r>
              <a:rPr lang="en-US" sz="2400" dirty="0"/>
              <a:t>Can include: behaviour and appearance, dress, hair, make-up, body language, voice, name and pronoun (such as he, she or they)</a:t>
            </a:r>
          </a:p>
          <a:p>
            <a:pPr marL="342900" lvl="7" indent="-342900">
              <a:buFont typeface="Arial" panose="020B0604020202020204" pitchFamily="34" charset="0"/>
              <a:buChar char="•"/>
            </a:pPr>
            <a:r>
              <a:rPr lang="en-US" sz="2400" dirty="0"/>
              <a:t>How a person presents their gender may not necessarily reflect their gender identity</a:t>
            </a:r>
          </a:p>
          <a:p>
            <a:pPr marL="342900" lvl="7" indent="-342900">
              <a:buFont typeface="Arial" panose="020B0604020202020204" pitchFamily="34" charset="0"/>
              <a:buChar char="•"/>
            </a:pPr>
            <a:r>
              <a:rPr lang="en-US" sz="2400" dirty="0"/>
              <a:t>Gender identity is a person’s sense of themselves as male, female or both, in between or neither </a:t>
            </a:r>
          </a:p>
          <a:p>
            <a:pPr marL="342900" lvl="7" indent="-342900">
              <a:buFont typeface="Arial" panose="020B0604020202020204" pitchFamily="34" charset="0"/>
              <a:buChar char="•"/>
            </a:pPr>
            <a:r>
              <a:rPr lang="en-US" sz="2400" dirty="0"/>
              <a:t>It includes people who identify as transgender</a:t>
            </a:r>
          </a:p>
          <a:p>
            <a:pPr marL="342900" lvl="7" indent="-342900">
              <a:buFont typeface="Arial" panose="020B0604020202020204" pitchFamily="34" charset="0"/>
              <a:buChar char="•"/>
            </a:pPr>
            <a:r>
              <a:rPr lang="en-US" sz="2400" dirty="0"/>
              <a:t>Gender identity may be different or the same as the sex a person is assigned at birth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CA" sz="2400" dirty="0"/>
          </a:p>
        </p:txBody>
      </p:sp>
    </p:spTree>
    <p:extLst>
      <p:ext uri="{BB962C8B-B14F-4D97-AF65-F5344CB8AC3E}">
        <p14:creationId xmlns:p14="http://schemas.microsoft.com/office/powerpoint/2010/main" val="87824745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22CE42B0-2232-CFF2-9108-EC3898022B27}"/>
            </a:ext>
          </a:extLst>
        </p:cNvPr>
        <p:cNvGrpSpPr/>
        <p:nvPr/>
      </p:nvGrpSpPr>
      <p:grpSpPr>
        <a:xfrm>
          <a:off x="0" y="0"/>
          <a:ext cx="0" cy="0"/>
          <a:chOff x="0" y="0"/>
          <a:chExt cx="0" cy="0"/>
        </a:xfrm>
      </p:grpSpPr>
      <p:sp>
        <p:nvSpPr>
          <p:cNvPr id="155" name="Google Shape;155;p22">
            <a:extLst>
              <a:ext uri="{FF2B5EF4-FFF2-40B4-BE49-F238E27FC236}">
                <a16:creationId xmlns:a16="http://schemas.microsoft.com/office/drawing/2014/main" id="{2A51F919-0F27-8421-17CB-4F41C5BF9549}"/>
              </a:ext>
            </a:extLst>
          </p:cNvPr>
          <p:cNvSpPr txBox="1">
            <a:spLocks noGrp="1"/>
          </p:cNvSpPr>
          <p:nvPr>
            <p:ph type="body" idx="1"/>
          </p:nvPr>
        </p:nvSpPr>
        <p:spPr>
          <a:xfrm>
            <a:off x="457200" y="4011561"/>
            <a:ext cx="8229600" cy="216064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endParaRPr dirty="0"/>
          </a:p>
          <a:p>
            <a:pPr marL="182563" lvl="0" indent="-85407" algn="l" rtl="0">
              <a:lnSpc>
                <a:spcPct val="100000"/>
              </a:lnSpc>
              <a:spcBef>
                <a:spcPts val="900"/>
              </a:spcBef>
              <a:spcAft>
                <a:spcPts val="0"/>
              </a:spcAft>
              <a:buSzPts val="1530"/>
              <a:buNone/>
            </a:pPr>
            <a:endParaRPr sz="1800" dirty="0"/>
          </a:p>
        </p:txBody>
      </p:sp>
      <p:sp>
        <p:nvSpPr>
          <p:cNvPr id="156" name="Google Shape;156;p22">
            <a:extLst>
              <a:ext uri="{FF2B5EF4-FFF2-40B4-BE49-F238E27FC236}">
                <a16:creationId xmlns:a16="http://schemas.microsoft.com/office/drawing/2014/main" id="{0B23EDC4-8FEB-D706-1A6F-C292C8639DC3}"/>
              </a:ext>
            </a:extLst>
          </p:cNvPr>
          <p:cNvSpPr txBox="1">
            <a:spLocks noGrp="1"/>
          </p:cNvSpPr>
          <p:nvPr>
            <p:ph type="title"/>
          </p:nvPr>
        </p:nvSpPr>
        <p:spPr>
          <a:xfrm>
            <a:off x="251776" y="111559"/>
            <a:ext cx="8229600" cy="6511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Hiring Process…</a:t>
            </a:r>
            <a:endParaRPr dirty="0"/>
          </a:p>
        </p:txBody>
      </p:sp>
      <p:sp>
        <p:nvSpPr>
          <p:cNvPr id="157" name="Google Shape;157;p22">
            <a:extLst>
              <a:ext uri="{FF2B5EF4-FFF2-40B4-BE49-F238E27FC236}">
                <a16:creationId xmlns:a16="http://schemas.microsoft.com/office/drawing/2014/main" id="{0A048371-F46D-6933-2AC0-6D9E6C20BB77}"/>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dirty="0"/>
          </a:p>
        </p:txBody>
      </p:sp>
      <p:sp>
        <p:nvSpPr>
          <p:cNvPr id="4" name="TextBox 3">
            <a:extLst>
              <a:ext uri="{FF2B5EF4-FFF2-40B4-BE49-F238E27FC236}">
                <a16:creationId xmlns:a16="http://schemas.microsoft.com/office/drawing/2014/main" id="{7C16C430-2579-0022-C56D-306839BC44C7}"/>
              </a:ext>
            </a:extLst>
          </p:cNvPr>
          <p:cNvSpPr txBox="1"/>
          <p:nvPr/>
        </p:nvSpPr>
        <p:spPr>
          <a:xfrm>
            <a:off x="251776" y="685799"/>
            <a:ext cx="8512980" cy="5940088"/>
          </a:xfrm>
          <a:prstGeom prst="rect">
            <a:avLst/>
          </a:prstGeom>
          <a:noFill/>
        </p:spPr>
        <p:txBody>
          <a:bodyPr wrap="square">
            <a:spAutoFit/>
          </a:bodyPr>
          <a:lstStyle/>
          <a:p>
            <a:pPr marL="285750" indent="-285750">
              <a:buFont typeface="Arial" panose="020B0604020202020204" pitchFamily="34" charset="0"/>
              <a:buChar char="•"/>
            </a:pPr>
            <a:r>
              <a:rPr lang="en-CA" sz="2000" dirty="0"/>
              <a:t>Morrison was a male registered care aide who applied to work in a residential care home on two occasions. AdvoCare refused to hire him. The company continued to advertise for aides with the same qualifications as Morrison. A review of hires that occurred during the same period showed that a number of new graduates were hired without related experience. </a:t>
            </a:r>
          </a:p>
          <a:p>
            <a:pPr marL="285750" indent="-285750">
              <a:buFont typeface="Arial" panose="020B0604020202020204" pitchFamily="34" charset="0"/>
              <a:buChar char="•"/>
            </a:pPr>
            <a:r>
              <a:rPr lang="en-CA" sz="2000" dirty="0"/>
              <a:t>Morrison was as qualified as (or more qualified than) the successful applicants. </a:t>
            </a:r>
          </a:p>
          <a:p>
            <a:pPr marL="285750" indent="-285750">
              <a:buFont typeface="Arial" panose="020B0604020202020204" pitchFamily="34" charset="0"/>
              <a:buChar char="•"/>
            </a:pPr>
            <a:r>
              <a:rPr lang="en-CA" sz="2000" dirty="0"/>
              <a:t>No males were hired during that period. </a:t>
            </a:r>
          </a:p>
          <a:p>
            <a:pPr marL="285750" indent="-285750">
              <a:buFont typeface="Arial" panose="020B0604020202020204" pitchFamily="34" charset="0"/>
              <a:buChar char="•"/>
            </a:pPr>
            <a:r>
              <a:rPr lang="en-CA" sz="2000" dirty="0"/>
              <a:t>Tribunal found that Morrison was not hired because of the employer’s stereotypical sex-related assumptions that he was aggressive and therefore not suitable for the job. </a:t>
            </a:r>
          </a:p>
          <a:p>
            <a:pPr marL="285750" indent="-285750">
              <a:buFont typeface="Arial" panose="020B0604020202020204" pitchFamily="34" charset="0"/>
              <a:buChar char="•"/>
            </a:pPr>
            <a:r>
              <a:rPr lang="en-CA" sz="2000" dirty="0"/>
              <a:t>Tribunal found employer exaggerated minor performance concerns and inconsistencies in its hiring documentation, including a “red flag” guide that tells interviewers: “trust your gut!” </a:t>
            </a:r>
          </a:p>
          <a:p>
            <a:pPr marL="285750" indent="-285750">
              <a:buFont typeface="Arial" panose="020B0604020202020204" pitchFamily="34" charset="0"/>
              <a:buChar char="•"/>
            </a:pPr>
            <a:r>
              <a:rPr lang="en-CA" sz="2000" dirty="0"/>
              <a:t>Although the employer did not intend to discriminate, intention need not exist for discrimination to occur. </a:t>
            </a:r>
          </a:p>
          <a:p>
            <a:pPr marL="285750" indent="-285750">
              <a:buFont typeface="Arial" panose="020B0604020202020204" pitchFamily="34" charset="0"/>
              <a:buChar char="•"/>
            </a:pPr>
            <a:r>
              <a:rPr lang="en-CA" sz="2000" dirty="0"/>
              <a:t>Morrison was awarded $3,150 in lost wages, $3,773 for gas and lodging, and $5,000 for injury to dignity, feelings, and self-respect.</a:t>
            </a:r>
          </a:p>
        </p:txBody>
      </p:sp>
    </p:spTree>
    <p:extLst>
      <p:ext uri="{BB962C8B-B14F-4D97-AF65-F5344CB8AC3E}">
        <p14:creationId xmlns:p14="http://schemas.microsoft.com/office/powerpoint/2010/main" val="133481536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body" idx="1"/>
          </p:nvPr>
        </p:nvSpPr>
        <p:spPr>
          <a:xfrm>
            <a:off x="381351" y="1273542"/>
            <a:ext cx="8229600" cy="4419601"/>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r>
              <a:rPr lang="en-US" sz="1800" dirty="0"/>
              <a:t>The Tribunal applied the following test in </a:t>
            </a:r>
            <a:r>
              <a:rPr lang="en-US" sz="1800" i="1" dirty="0"/>
              <a:t>Morrison</a:t>
            </a:r>
            <a:r>
              <a:rPr lang="en-US" sz="1800" dirty="0"/>
              <a:t> for establishing a </a:t>
            </a:r>
            <a:r>
              <a:rPr lang="en-US" sz="1800" i="1" dirty="0"/>
              <a:t>prima facie</a:t>
            </a:r>
            <a:r>
              <a:rPr lang="en-US" sz="1800" dirty="0"/>
              <a:t> case of discrimination in the hiring stage: </a:t>
            </a:r>
          </a:p>
          <a:p>
            <a:pPr marL="639763" lvl="1" indent="-182563">
              <a:lnSpc>
                <a:spcPct val="100000"/>
              </a:lnSpc>
            </a:pPr>
            <a:r>
              <a:rPr lang="en-US" sz="1800" dirty="0"/>
              <a:t>In an employment complaint, the complainant usually establishes a prima facie case by proving:</a:t>
            </a:r>
          </a:p>
          <a:p>
            <a:pPr marL="639763" lvl="1" indent="-182563">
              <a:lnSpc>
                <a:spcPct val="100000"/>
              </a:lnSpc>
            </a:pPr>
            <a:r>
              <a:rPr lang="en-US" sz="1800" dirty="0"/>
              <a:t>1. that the complainant was qualified for the particular employment; </a:t>
            </a:r>
          </a:p>
          <a:p>
            <a:pPr marL="639763" lvl="1" indent="-182563">
              <a:lnSpc>
                <a:spcPct val="100000"/>
              </a:lnSpc>
            </a:pPr>
            <a:r>
              <a:rPr lang="en-US" sz="1800" dirty="0"/>
              <a:t>2. that the complainant was not hired; and </a:t>
            </a:r>
          </a:p>
          <a:p>
            <a:pPr marL="639763" lvl="1" indent="-182563">
              <a:lnSpc>
                <a:spcPct val="100000"/>
              </a:lnSpc>
            </a:pPr>
            <a:r>
              <a:rPr lang="en-US" sz="1800" dirty="0"/>
              <a:t>3. that either:</a:t>
            </a:r>
          </a:p>
          <a:p>
            <a:pPr marL="1096963" lvl="2" indent="-182563">
              <a:lnSpc>
                <a:spcPct val="100000"/>
              </a:lnSpc>
            </a:pPr>
            <a:r>
              <a:rPr lang="en-US" sz="1800" dirty="0"/>
              <a:t>a. someone no better qualified but lacking the distinguishing feature which is the gravamen of the human rights complaint (sex, religion, race, etc.) subsequently obtained the position, or </a:t>
            </a:r>
          </a:p>
          <a:p>
            <a:pPr marL="1096963" lvl="2" indent="-182563">
              <a:lnSpc>
                <a:spcPct val="100000"/>
              </a:lnSpc>
            </a:pPr>
            <a:r>
              <a:rPr lang="en-US" sz="1800" dirty="0"/>
              <a:t>b. the employer continued to seek applicants with the complainant’s qualifications. </a:t>
            </a:r>
          </a:p>
        </p:txBody>
      </p:sp>
      <p:sp>
        <p:nvSpPr>
          <p:cNvPr id="172" name="Google Shape;172;p24"/>
          <p:cNvSpPr txBox="1">
            <a:spLocks noGrp="1"/>
          </p:cNvSpPr>
          <p:nvPr>
            <p:ph type="title"/>
          </p:nvPr>
        </p:nvSpPr>
        <p:spPr>
          <a:xfrm>
            <a:off x="343427" y="150996"/>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Discrimination in Hiring</a:t>
            </a:r>
            <a:endParaRPr dirty="0"/>
          </a:p>
        </p:txBody>
      </p:sp>
      <p:sp>
        <p:nvSpPr>
          <p:cNvPr id="173" name="Google Shape;173;p24"/>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body" idx="1"/>
          </p:nvPr>
        </p:nvSpPr>
        <p:spPr>
          <a:xfrm>
            <a:off x="490911" y="1141946"/>
            <a:ext cx="8229600" cy="5140867"/>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What is required in BC?</a:t>
            </a:r>
            <a:endParaRPr dirty="0"/>
          </a:p>
          <a:p>
            <a:pPr marL="457200" lvl="1" indent="-182563" algn="l" rtl="0">
              <a:lnSpc>
                <a:spcPct val="100000"/>
              </a:lnSpc>
              <a:spcBef>
                <a:spcPts val="700"/>
              </a:spcBef>
              <a:spcAft>
                <a:spcPts val="0"/>
              </a:spcAft>
              <a:buSzPts val="1700"/>
              <a:buChar char="•"/>
            </a:pPr>
            <a:r>
              <a:rPr lang="en-US" sz="2000" dirty="0"/>
              <a:t>Employees of any sex must be paid the same rate for work that is the same or substantially similar</a:t>
            </a:r>
            <a:endParaRPr dirty="0"/>
          </a:p>
          <a:p>
            <a:pPr marL="457200" lvl="1" indent="-182563" algn="l" rtl="0">
              <a:lnSpc>
                <a:spcPct val="100000"/>
              </a:lnSpc>
              <a:spcBef>
                <a:spcPts val="700"/>
              </a:spcBef>
              <a:spcAft>
                <a:spcPts val="0"/>
              </a:spcAft>
              <a:buSzPts val="1700"/>
              <a:buChar char="•"/>
            </a:pPr>
            <a:r>
              <a:rPr lang="en-US" sz="2000" dirty="0"/>
              <a:t>May </a:t>
            </a:r>
            <a:r>
              <a:rPr lang="en-US" sz="2000" u="sng" dirty="0"/>
              <a:t>not</a:t>
            </a:r>
            <a:r>
              <a:rPr lang="en-US" sz="2000" dirty="0"/>
              <a:t> reduce the pay of the higher-paid employee to ensure equal pay for equal work</a:t>
            </a:r>
            <a:endParaRPr dirty="0"/>
          </a:p>
          <a:p>
            <a:pPr marL="182563" lvl="0" indent="-182563" algn="l" rtl="0">
              <a:lnSpc>
                <a:spcPct val="100000"/>
              </a:lnSpc>
              <a:spcBef>
                <a:spcPts val="700"/>
              </a:spcBef>
              <a:spcAft>
                <a:spcPts val="0"/>
              </a:spcAft>
              <a:buSzPts val="2040"/>
              <a:buChar char="•"/>
            </a:pPr>
            <a:r>
              <a:rPr lang="en-US" sz="2400" dirty="0"/>
              <a:t>What is </a:t>
            </a:r>
            <a:r>
              <a:rPr lang="en-US" sz="2400" u="sng" dirty="0"/>
              <a:t>not</a:t>
            </a:r>
            <a:r>
              <a:rPr lang="en-US" sz="2400" dirty="0"/>
              <a:t> required in BC?</a:t>
            </a:r>
            <a:endParaRPr dirty="0"/>
          </a:p>
          <a:p>
            <a:pPr marL="457200" lvl="1" indent="-182563" algn="l" rtl="0">
              <a:lnSpc>
                <a:spcPct val="100000"/>
              </a:lnSpc>
              <a:spcBef>
                <a:spcPts val="700"/>
              </a:spcBef>
              <a:spcAft>
                <a:spcPts val="0"/>
              </a:spcAft>
              <a:buSzPts val="1700"/>
              <a:buChar char="•"/>
            </a:pPr>
            <a:r>
              <a:rPr lang="en-US" sz="2000" dirty="0"/>
              <a:t>Pay Equity (this requires employers to compare totally different jobs to determine whether or not they are equal in value)</a:t>
            </a:r>
            <a:endParaRPr dirty="0"/>
          </a:p>
          <a:p>
            <a:pPr marL="730250" lvl="2" indent="-182562" algn="l" rtl="0">
              <a:lnSpc>
                <a:spcPct val="100000"/>
              </a:lnSpc>
              <a:spcBef>
                <a:spcPts val="700"/>
              </a:spcBef>
              <a:spcAft>
                <a:spcPts val="0"/>
              </a:spcAft>
              <a:buSzPts val="1620"/>
              <a:buChar char="•"/>
            </a:pPr>
            <a:r>
              <a:rPr lang="en-US" sz="1800" dirty="0"/>
              <a:t>Currently required only in Ontario and Quebec for federal employees</a:t>
            </a:r>
            <a:endParaRPr dirty="0"/>
          </a:p>
          <a:p>
            <a:pPr marL="457200" lvl="1" indent="-182563" algn="l" rtl="0">
              <a:lnSpc>
                <a:spcPct val="100000"/>
              </a:lnSpc>
              <a:spcBef>
                <a:spcPts val="700"/>
              </a:spcBef>
              <a:spcAft>
                <a:spcPts val="0"/>
              </a:spcAft>
              <a:buSzPts val="1700"/>
              <a:buChar char="•"/>
            </a:pPr>
            <a:r>
              <a:rPr lang="en-US" sz="2000" dirty="0"/>
              <a:t>Employment Equity (requires employers to address the underrepresentation of certain groups of people (usually visible minorities - through planned hiring)</a:t>
            </a:r>
            <a:endParaRPr sz="1800" dirty="0"/>
          </a:p>
          <a:p>
            <a:pPr marL="730250" lvl="2" indent="-182562" algn="l" rtl="0">
              <a:lnSpc>
                <a:spcPct val="100000"/>
              </a:lnSpc>
              <a:spcBef>
                <a:spcPts val="700"/>
              </a:spcBef>
              <a:spcAft>
                <a:spcPts val="0"/>
              </a:spcAft>
              <a:buSzPts val="1620"/>
              <a:buChar char="•"/>
            </a:pPr>
            <a:r>
              <a:rPr lang="en-US" sz="1800" dirty="0"/>
              <a:t>Currently required in the federal sector</a:t>
            </a:r>
            <a:endParaRPr sz="1800" dirty="0"/>
          </a:p>
        </p:txBody>
      </p:sp>
      <p:sp>
        <p:nvSpPr>
          <p:cNvPr id="179" name="Google Shape;179;p25"/>
          <p:cNvSpPr txBox="1">
            <a:spLocks noGrp="1"/>
          </p:cNvSpPr>
          <p:nvPr>
            <p:ph type="title"/>
          </p:nvPr>
        </p:nvSpPr>
        <p:spPr>
          <a:xfrm>
            <a:off x="423489" y="186165"/>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Equal Pay for Equal Work</a:t>
            </a:r>
            <a:endParaRPr dirty="0"/>
          </a:p>
        </p:txBody>
      </p:sp>
      <p:sp>
        <p:nvSpPr>
          <p:cNvPr id="180" name="Google Shape;180;p2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C5378CFF-49F5-DA1B-03C4-88A0A9D0F52C}"/>
            </a:ext>
          </a:extLst>
        </p:cNvPr>
        <p:cNvGrpSpPr/>
        <p:nvPr/>
      </p:nvGrpSpPr>
      <p:grpSpPr>
        <a:xfrm>
          <a:off x="0" y="0"/>
          <a:ext cx="0" cy="0"/>
          <a:chOff x="0" y="0"/>
          <a:chExt cx="0" cy="0"/>
        </a:xfrm>
      </p:grpSpPr>
      <p:sp>
        <p:nvSpPr>
          <p:cNvPr id="171" name="Google Shape;171;p24">
            <a:extLst>
              <a:ext uri="{FF2B5EF4-FFF2-40B4-BE49-F238E27FC236}">
                <a16:creationId xmlns:a16="http://schemas.microsoft.com/office/drawing/2014/main" id="{5DCD8887-2912-B372-28B9-80F98E62E916}"/>
              </a:ext>
            </a:extLst>
          </p:cNvPr>
          <p:cNvSpPr txBox="1">
            <a:spLocks noGrp="1"/>
          </p:cNvSpPr>
          <p:nvPr>
            <p:ph type="body" idx="1"/>
          </p:nvPr>
        </p:nvSpPr>
        <p:spPr>
          <a:xfrm>
            <a:off x="339213" y="614867"/>
            <a:ext cx="8288593" cy="5621594"/>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r>
              <a:rPr lang="en-US" sz="1800" dirty="0"/>
              <a:t>Section 13(4) of the BC Code indicates that an employer may make an employment decision that is discriminatory, provided that the decision is based on a </a:t>
            </a:r>
            <a:r>
              <a:rPr lang="en-US" sz="1800" b="1" dirty="0"/>
              <a:t>bona fide occupational requirement</a:t>
            </a:r>
            <a:r>
              <a:rPr lang="en-US" sz="1800" dirty="0"/>
              <a:t> (“BFOR”)</a:t>
            </a:r>
          </a:p>
          <a:p>
            <a:pPr marL="182563" indent="-182563">
              <a:lnSpc>
                <a:spcPct val="100000"/>
              </a:lnSpc>
              <a:buSzPts val="2040"/>
            </a:pPr>
            <a:r>
              <a:rPr lang="en-US" sz="1800" dirty="0"/>
              <a:t>Discriminatory behaviour is not prohibited when an alleged contravention of the Act is “reasonable and justifiable in the circumstances”</a:t>
            </a:r>
          </a:p>
          <a:p>
            <a:pPr marL="182563" lvl="0" indent="-182563" algn="l" rtl="0">
              <a:lnSpc>
                <a:spcPct val="100000"/>
              </a:lnSpc>
              <a:spcBef>
                <a:spcPts val="900"/>
              </a:spcBef>
              <a:spcAft>
                <a:spcPts val="0"/>
              </a:spcAft>
              <a:buSzPts val="2040"/>
              <a:buChar char="•"/>
            </a:pPr>
            <a:r>
              <a:rPr lang="en-US" sz="1800" dirty="0"/>
              <a:t>For example, the Code does not require an employer to hire a blind school bus driver, because sight is a fundamental ability necessary to perform the job </a:t>
            </a:r>
          </a:p>
          <a:p>
            <a:pPr marL="182563" lvl="0" indent="-182563" algn="l" rtl="0">
              <a:lnSpc>
                <a:spcPct val="100000"/>
              </a:lnSpc>
              <a:spcBef>
                <a:spcPts val="900"/>
              </a:spcBef>
              <a:spcAft>
                <a:spcPts val="0"/>
              </a:spcAft>
              <a:buSzPts val="2040"/>
              <a:buChar char="•"/>
            </a:pPr>
            <a:r>
              <a:rPr lang="en-US" sz="1800" dirty="0"/>
              <a:t>The BC Code also allows certain organizations to grant “preference” to members belonging to “an identifiable group or class of persons.” </a:t>
            </a:r>
          </a:p>
          <a:p>
            <a:pPr marL="639763" lvl="1" indent="-182563">
              <a:lnSpc>
                <a:spcPct val="100000"/>
              </a:lnSpc>
            </a:pPr>
            <a:r>
              <a:rPr lang="en-US" sz="1400" dirty="0"/>
              <a:t>These identifiable groups or classes match the categories of persons discussed above with three exceptions—family status, sexual orientation, and conviction for an offence are not included</a:t>
            </a:r>
          </a:p>
          <a:p>
            <a:pPr marL="639763" lvl="1" indent="-182563">
              <a:lnSpc>
                <a:spcPct val="100000"/>
              </a:lnSpc>
            </a:pPr>
            <a:r>
              <a:rPr lang="en-US" sz="1400" dirty="0"/>
              <a:t>The exemption is granted where the organization has “as a primary purpose the promotion of the interests and welfare” of that identifiable group or class of persons and is “not operated for profit” (s 41)</a:t>
            </a:r>
          </a:p>
          <a:p>
            <a:pPr marL="639763" lvl="1" indent="-182563">
              <a:lnSpc>
                <a:spcPct val="100000"/>
              </a:lnSpc>
            </a:pPr>
            <a:r>
              <a:rPr lang="en-US" sz="1400" dirty="0"/>
              <a:t>An example: an agency that provides relief counselling to sexually abused women and hires only female staff</a:t>
            </a:r>
          </a:p>
          <a:p>
            <a:pPr marL="182563" lvl="0" indent="-182563" algn="l" rtl="0">
              <a:lnSpc>
                <a:spcPct val="100000"/>
              </a:lnSpc>
              <a:spcBef>
                <a:spcPts val="900"/>
              </a:spcBef>
              <a:spcAft>
                <a:spcPts val="0"/>
              </a:spcAft>
              <a:buSzPts val="2040"/>
              <a:buChar char="•"/>
            </a:pPr>
            <a:endParaRPr lang="en-US" sz="1800" dirty="0"/>
          </a:p>
        </p:txBody>
      </p:sp>
      <p:sp>
        <p:nvSpPr>
          <p:cNvPr id="172" name="Google Shape;172;p24">
            <a:extLst>
              <a:ext uri="{FF2B5EF4-FFF2-40B4-BE49-F238E27FC236}">
                <a16:creationId xmlns:a16="http://schemas.microsoft.com/office/drawing/2014/main" id="{D6531446-2918-2141-1B8E-AD0498860B52}"/>
              </a:ext>
            </a:extLst>
          </p:cNvPr>
          <p:cNvSpPr txBox="1">
            <a:spLocks noGrp="1"/>
          </p:cNvSpPr>
          <p:nvPr>
            <p:ph type="title"/>
          </p:nvPr>
        </p:nvSpPr>
        <p:spPr>
          <a:xfrm>
            <a:off x="398207" y="59531"/>
            <a:ext cx="8229600" cy="6262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But…</a:t>
            </a:r>
            <a:endParaRPr dirty="0"/>
          </a:p>
        </p:txBody>
      </p:sp>
      <p:sp>
        <p:nvSpPr>
          <p:cNvPr id="173" name="Google Shape;173;p24">
            <a:extLst>
              <a:ext uri="{FF2B5EF4-FFF2-40B4-BE49-F238E27FC236}">
                <a16:creationId xmlns:a16="http://schemas.microsoft.com/office/drawing/2014/main" id="{CEBB7CC3-D359-E721-95B2-B8F6DD130795}"/>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136184528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A01AD444-8298-EBB5-C884-BE4173602C72}"/>
            </a:ext>
          </a:extLst>
        </p:cNvPr>
        <p:cNvGrpSpPr/>
        <p:nvPr/>
      </p:nvGrpSpPr>
      <p:grpSpPr>
        <a:xfrm>
          <a:off x="0" y="0"/>
          <a:ext cx="0" cy="0"/>
          <a:chOff x="0" y="0"/>
          <a:chExt cx="0" cy="0"/>
        </a:xfrm>
      </p:grpSpPr>
      <p:sp>
        <p:nvSpPr>
          <p:cNvPr id="171" name="Google Shape;171;p24">
            <a:extLst>
              <a:ext uri="{FF2B5EF4-FFF2-40B4-BE49-F238E27FC236}">
                <a16:creationId xmlns:a16="http://schemas.microsoft.com/office/drawing/2014/main" id="{937CA68E-BEFD-7EBD-BB6D-43EB65481CB5}"/>
              </a:ext>
            </a:extLst>
          </p:cNvPr>
          <p:cNvSpPr txBox="1">
            <a:spLocks noGrp="1"/>
          </p:cNvSpPr>
          <p:nvPr>
            <p:ph type="body" idx="1"/>
          </p:nvPr>
        </p:nvSpPr>
        <p:spPr>
          <a:xfrm>
            <a:off x="339213" y="1078739"/>
            <a:ext cx="8288593" cy="5157722"/>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900"/>
              </a:spcBef>
              <a:spcAft>
                <a:spcPts val="0"/>
              </a:spcAft>
              <a:buSzPts val="2040"/>
              <a:buChar char="•"/>
            </a:pPr>
            <a:r>
              <a:rPr lang="en-US" sz="1800" dirty="0"/>
              <a:t>Section 42 of the BC Code permits discrimination in the case of persons disadvantaged because of race, colour, ancestry, place of origin, physical or mental disability, or sex</a:t>
            </a:r>
          </a:p>
          <a:p>
            <a:pPr marL="182563" lvl="0" indent="-182563" algn="l" rtl="0">
              <a:lnSpc>
                <a:spcPct val="100000"/>
              </a:lnSpc>
              <a:spcBef>
                <a:spcPts val="900"/>
              </a:spcBef>
              <a:spcAft>
                <a:spcPts val="0"/>
              </a:spcAft>
              <a:buSzPts val="2040"/>
              <a:buChar char="•"/>
            </a:pPr>
            <a:r>
              <a:rPr lang="en-US" sz="1800" dirty="0"/>
              <a:t>Under this exemption, an employer may implement a special program to </a:t>
            </a:r>
            <a:r>
              <a:rPr lang="en-US" sz="1800" b="1" dirty="0"/>
              <a:t>relieve or promote</a:t>
            </a:r>
            <a:r>
              <a:rPr lang="en-US" sz="1800" dirty="0"/>
              <a:t> people who typically suffer from employment discrimination on the basis of those prohibited grounds</a:t>
            </a:r>
          </a:p>
          <a:p>
            <a:pPr marL="182563" lvl="0" indent="-182563" algn="l" rtl="0">
              <a:lnSpc>
                <a:spcPct val="100000"/>
              </a:lnSpc>
              <a:spcBef>
                <a:spcPts val="900"/>
              </a:spcBef>
              <a:spcAft>
                <a:spcPts val="0"/>
              </a:spcAft>
              <a:buSzPts val="2040"/>
              <a:buChar char="•"/>
            </a:pPr>
            <a:r>
              <a:rPr lang="en-US" sz="1800" dirty="0"/>
              <a:t>The Code identifies this special program as an employment equity program</a:t>
            </a:r>
          </a:p>
          <a:p>
            <a:pPr marL="182563" lvl="0" indent="-182563" algn="l" rtl="0">
              <a:lnSpc>
                <a:spcPct val="100000"/>
              </a:lnSpc>
              <a:spcBef>
                <a:spcPts val="900"/>
              </a:spcBef>
              <a:spcAft>
                <a:spcPts val="0"/>
              </a:spcAft>
              <a:buSzPts val="2040"/>
              <a:buChar char="•"/>
            </a:pPr>
            <a:r>
              <a:rPr lang="en-US" sz="1800" dirty="0"/>
              <a:t>For example, where the employer has a bona fide affirmative action program to hire someone from a First Nations background, the employer may discriminate in favour of people who fall within that category</a:t>
            </a:r>
          </a:p>
          <a:p>
            <a:pPr marL="182563" lvl="0" indent="-182563" algn="l" rtl="0">
              <a:lnSpc>
                <a:spcPct val="100000"/>
              </a:lnSpc>
              <a:spcBef>
                <a:spcPts val="900"/>
              </a:spcBef>
              <a:spcAft>
                <a:spcPts val="0"/>
              </a:spcAft>
              <a:buSzPts val="2040"/>
              <a:buChar char="•"/>
            </a:pPr>
            <a:r>
              <a:rPr lang="en-US" sz="1800" dirty="0"/>
              <a:t>This provision is consistent with sections 6(4) and 15(2) of the Charter</a:t>
            </a:r>
          </a:p>
        </p:txBody>
      </p:sp>
      <p:sp>
        <p:nvSpPr>
          <p:cNvPr id="172" name="Google Shape;172;p24">
            <a:extLst>
              <a:ext uri="{FF2B5EF4-FFF2-40B4-BE49-F238E27FC236}">
                <a16:creationId xmlns:a16="http://schemas.microsoft.com/office/drawing/2014/main" id="{FB88F8D8-E5C6-5E38-814E-CE1F2E058B38}"/>
              </a:ext>
            </a:extLst>
          </p:cNvPr>
          <p:cNvSpPr txBox="1">
            <a:spLocks noGrp="1"/>
          </p:cNvSpPr>
          <p:nvPr>
            <p:ph type="title"/>
          </p:nvPr>
        </p:nvSpPr>
        <p:spPr>
          <a:xfrm>
            <a:off x="398207" y="59531"/>
            <a:ext cx="8229600" cy="6262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Affirmative Action…</a:t>
            </a:r>
            <a:endParaRPr dirty="0"/>
          </a:p>
        </p:txBody>
      </p:sp>
      <p:sp>
        <p:nvSpPr>
          <p:cNvPr id="173" name="Google Shape;173;p24">
            <a:extLst>
              <a:ext uri="{FF2B5EF4-FFF2-40B4-BE49-F238E27FC236}">
                <a16:creationId xmlns:a16="http://schemas.microsoft.com/office/drawing/2014/main" id="{48AD6A49-15DD-E50B-06BB-6EF81759F036}"/>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4248861392"/>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7568504D-3FB7-4489-4FD7-956BE7C9E958}"/>
            </a:ext>
          </a:extLst>
        </p:cNvPr>
        <p:cNvGrpSpPr/>
        <p:nvPr/>
      </p:nvGrpSpPr>
      <p:grpSpPr>
        <a:xfrm>
          <a:off x="0" y="0"/>
          <a:ext cx="0" cy="0"/>
          <a:chOff x="0" y="0"/>
          <a:chExt cx="0" cy="0"/>
        </a:xfrm>
      </p:grpSpPr>
      <p:sp>
        <p:nvSpPr>
          <p:cNvPr id="185" name="Google Shape;185;p26">
            <a:extLst>
              <a:ext uri="{FF2B5EF4-FFF2-40B4-BE49-F238E27FC236}">
                <a16:creationId xmlns:a16="http://schemas.microsoft.com/office/drawing/2014/main" id="{43C641B3-FD27-9C6B-308A-A0CC57AC96A0}"/>
              </a:ext>
            </a:extLst>
          </p:cNvPr>
          <p:cNvSpPr txBox="1">
            <a:spLocks noGrp="1"/>
          </p:cNvSpPr>
          <p:nvPr>
            <p:ph type="body" idx="1"/>
          </p:nvPr>
        </p:nvSpPr>
        <p:spPr>
          <a:xfrm>
            <a:off x="381350" y="1526459"/>
            <a:ext cx="8229600" cy="46482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To be protected, discriminatory treatment must be based on one of the prohibited grounds</a:t>
            </a:r>
          </a:p>
          <a:p>
            <a:pPr marL="182563" lvl="0" indent="-182563" algn="l" rtl="0">
              <a:lnSpc>
                <a:spcPct val="100000"/>
              </a:lnSpc>
              <a:spcBef>
                <a:spcPts val="0"/>
              </a:spcBef>
              <a:spcAft>
                <a:spcPts val="0"/>
              </a:spcAft>
              <a:buSzPts val="2040"/>
              <a:buChar char="•"/>
            </a:pPr>
            <a:endParaRPr lang="en-US" sz="2400" dirty="0"/>
          </a:p>
          <a:p>
            <a:pPr marL="182563" lvl="0" indent="-182563" algn="l" rtl="0">
              <a:lnSpc>
                <a:spcPct val="100000"/>
              </a:lnSpc>
              <a:spcBef>
                <a:spcPts val="0"/>
              </a:spcBef>
              <a:spcAft>
                <a:spcPts val="0"/>
              </a:spcAft>
              <a:buSzPts val="2040"/>
              <a:buChar char="•"/>
            </a:pPr>
            <a:r>
              <a:rPr lang="en-US" sz="2400" dirty="0"/>
              <a:t>Someone who is discriminated against on the basis of a ground not covered, such as social status or physical appearance, for example, does not infringe the Code</a:t>
            </a:r>
            <a:endParaRPr sz="1800" dirty="0"/>
          </a:p>
        </p:txBody>
      </p:sp>
      <p:sp>
        <p:nvSpPr>
          <p:cNvPr id="186" name="Google Shape;186;p26">
            <a:extLst>
              <a:ext uri="{FF2B5EF4-FFF2-40B4-BE49-F238E27FC236}">
                <a16:creationId xmlns:a16="http://schemas.microsoft.com/office/drawing/2014/main" id="{DC682FB0-900B-C742-684C-5DDEB5E6F5A0}"/>
              </a:ext>
            </a:extLst>
          </p:cNvPr>
          <p:cNvSpPr txBox="1">
            <a:spLocks noGrp="1"/>
          </p:cNvSpPr>
          <p:nvPr>
            <p:ph type="title"/>
          </p:nvPr>
        </p:nvSpPr>
        <p:spPr>
          <a:xfrm>
            <a:off x="457200" y="129224"/>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Unprotected Discrimination</a:t>
            </a:r>
            <a:endParaRPr dirty="0"/>
          </a:p>
        </p:txBody>
      </p:sp>
      <p:sp>
        <p:nvSpPr>
          <p:cNvPr id="187" name="Google Shape;187;p26">
            <a:extLst>
              <a:ext uri="{FF2B5EF4-FFF2-40B4-BE49-F238E27FC236}">
                <a16:creationId xmlns:a16="http://schemas.microsoft.com/office/drawing/2014/main" id="{7C473386-D1C7-0EF1-0A41-7B7F1E06761F}"/>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348849622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body" idx="1"/>
          </p:nvPr>
        </p:nvSpPr>
        <p:spPr>
          <a:xfrm>
            <a:off x="457200" y="1981199"/>
            <a:ext cx="8229600" cy="44196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040"/>
              <a:buFont typeface="Arial"/>
              <a:buAutoNum type="arabicPeriod"/>
            </a:pPr>
            <a:r>
              <a:rPr lang="en-US" sz="2400" dirty="0"/>
              <a:t>File within the time limit (1 year since incident)</a:t>
            </a:r>
            <a:endParaRPr dirty="0"/>
          </a:p>
          <a:p>
            <a:pPr marL="457200" lvl="0" indent="-457200" algn="l" rtl="0">
              <a:lnSpc>
                <a:spcPct val="100000"/>
              </a:lnSpc>
              <a:spcBef>
                <a:spcPts val="900"/>
              </a:spcBef>
              <a:spcAft>
                <a:spcPts val="0"/>
              </a:spcAft>
              <a:buSzPts val="2040"/>
              <a:buFont typeface="Arial"/>
              <a:buAutoNum type="arabicPeriod"/>
            </a:pPr>
            <a:r>
              <a:rPr lang="en-US" sz="2400" dirty="0"/>
              <a:t>Application is reviewed for completeness, jurisdiction, and initial merit</a:t>
            </a:r>
            <a:endParaRPr dirty="0"/>
          </a:p>
          <a:p>
            <a:pPr marL="457200" lvl="0" indent="-457200" algn="l" rtl="0">
              <a:lnSpc>
                <a:spcPct val="100000"/>
              </a:lnSpc>
              <a:spcBef>
                <a:spcPts val="900"/>
              </a:spcBef>
              <a:spcAft>
                <a:spcPts val="0"/>
              </a:spcAft>
              <a:buSzPts val="2040"/>
              <a:buFont typeface="Arial"/>
              <a:buAutoNum type="arabicPeriod"/>
            </a:pPr>
            <a:r>
              <a:rPr lang="en-US" sz="2400" dirty="0"/>
              <a:t>Respondents sent a copy of the complaint and given a time limit to respond to the allegations</a:t>
            </a:r>
            <a:endParaRPr dirty="0"/>
          </a:p>
          <a:p>
            <a:pPr marL="730250" lvl="2" indent="-182562" algn="l" rtl="0">
              <a:lnSpc>
                <a:spcPct val="100000"/>
              </a:lnSpc>
              <a:spcBef>
                <a:spcPts val="900"/>
              </a:spcBef>
              <a:spcAft>
                <a:spcPts val="0"/>
              </a:spcAft>
              <a:buSzPts val="1800"/>
              <a:buChar char="•"/>
            </a:pPr>
            <a:r>
              <a:rPr lang="en-US" dirty="0"/>
              <a:t>If no response, complaint proceeds to review and orders may be made against the respondent</a:t>
            </a:r>
            <a:endParaRPr dirty="0"/>
          </a:p>
          <a:p>
            <a:pPr marL="457200" lvl="0" indent="-457200" algn="l" rtl="0">
              <a:lnSpc>
                <a:spcPct val="100000"/>
              </a:lnSpc>
              <a:spcBef>
                <a:spcPts val="900"/>
              </a:spcBef>
              <a:spcAft>
                <a:spcPts val="0"/>
              </a:spcAft>
              <a:buSzPts val="2040"/>
              <a:buFont typeface="Arial"/>
              <a:buAutoNum type="arabicPeriod"/>
            </a:pPr>
            <a:r>
              <a:rPr lang="en-US" sz="2400" dirty="0"/>
              <a:t>Settlement/mediation attempts</a:t>
            </a:r>
            <a:endParaRPr dirty="0"/>
          </a:p>
          <a:p>
            <a:pPr marL="457200" lvl="0" indent="-457200" algn="l" rtl="0">
              <a:lnSpc>
                <a:spcPct val="100000"/>
              </a:lnSpc>
              <a:spcBef>
                <a:spcPts val="900"/>
              </a:spcBef>
              <a:spcAft>
                <a:spcPts val="0"/>
              </a:spcAft>
              <a:buSzPts val="2040"/>
              <a:buFont typeface="Arial"/>
              <a:buAutoNum type="arabicPeriod"/>
            </a:pPr>
            <a:r>
              <a:rPr lang="en-US" sz="2400" dirty="0"/>
              <a:t>Case is heard by a human rights tribunal</a:t>
            </a:r>
            <a:endParaRPr sz="2400" dirty="0"/>
          </a:p>
        </p:txBody>
      </p:sp>
      <p:sp>
        <p:nvSpPr>
          <p:cNvPr id="193" name="Google Shape;193;p27"/>
          <p:cNvSpPr txBox="1">
            <a:spLocks noGrp="1"/>
          </p:cNvSpPr>
          <p:nvPr>
            <p:ph type="title"/>
          </p:nvPr>
        </p:nvSpPr>
        <p:spPr>
          <a:xfrm>
            <a:off x="457200" y="6096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Making a Complaint</a:t>
            </a:r>
            <a:endParaRPr dirty="0"/>
          </a:p>
        </p:txBody>
      </p:sp>
      <p:sp>
        <p:nvSpPr>
          <p:cNvPr id="194" name="Google Shape;194;p27"/>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body" idx="1"/>
          </p:nvPr>
        </p:nvSpPr>
        <p:spPr>
          <a:xfrm>
            <a:off x="457200" y="1828800"/>
            <a:ext cx="8229600" cy="4419601"/>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1700"/>
              <a:buChar char="•"/>
            </a:pPr>
            <a:r>
              <a:rPr lang="en-US" sz="2000" dirty="0"/>
              <a:t>Cease the discriminatory policy or behaviour</a:t>
            </a:r>
            <a:endParaRPr dirty="0"/>
          </a:p>
          <a:p>
            <a:pPr marL="182563" lvl="0" indent="-182563" algn="l" rtl="0">
              <a:lnSpc>
                <a:spcPct val="125000"/>
              </a:lnSpc>
              <a:spcBef>
                <a:spcPts val="900"/>
              </a:spcBef>
              <a:spcAft>
                <a:spcPts val="0"/>
              </a:spcAft>
              <a:buSzPts val="1700"/>
              <a:buChar char="•"/>
            </a:pPr>
            <a:r>
              <a:rPr lang="en-US" sz="2000" dirty="0"/>
              <a:t>Refrain from engaging in the same acts in the future</a:t>
            </a:r>
            <a:endParaRPr dirty="0"/>
          </a:p>
          <a:p>
            <a:pPr marL="182563" lvl="0" indent="-182563" algn="l" rtl="0">
              <a:lnSpc>
                <a:spcPct val="125000"/>
              </a:lnSpc>
              <a:spcBef>
                <a:spcPts val="900"/>
              </a:spcBef>
              <a:spcAft>
                <a:spcPts val="0"/>
              </a:spcAft>
              <a:buSzPts val="1700"/>
              <a:buChar char="•"/>
            </a:pPr>
            <a:r>
              <a:rPr lang="en-US" sz="2000" dirty="0"/>
              <a:t>Award the complainant opportunities or privileges that were lost as a result of the discrimination</a:t>
            </a:r>
            <a:endParaRPr dirty="0"/>
          </a:p>
          <a:p>
            <a:pPr marL="182563" lvl="0" indent="-182563" algn="l" rtl="0">
              <a:lnSpc>
                <a:spcPct val="125000"/>
              </a:lnSpc>
              <a:spcBef>
                <a:spcPts val="900"/>
              </a:spcBef>
              <a:spcAft>
                <a:spcPts val="0"/>
              </a:spcAft>
              <a:buSzPts val="1700"/>
              <a:buChar char="•"/>
            </a:pPr>
            <a:r>
              <a:rPr lang="en-US" sz="2000" dirty="0"/>
              <a:t>Compensate the complainant for lost wages, income, or expenses</a:t>
            </a:r>
            <a:endParaRPr dirty="0"/>
          </a:p>
          <a:p>
            <a:pPr marL="182563" lvl="0" indent="-182563" algn="l" rtl="0">
              <a:lnSpc>
                <a:spcPct val="125000"/>
              </a:lnSpc>
              <a:spcBef>
                <a:spcPts val="900"/>
              </a:spcBef>
              <a:spcAft>
                <a:spcPts val="0"/>
              </a:spcAft>
              <a:buSzPts val="1700"/>
              <a:buChar char="•"/>
            </a:pPr>
            <a:r>
              <a:rPr lang="en-US" sz="2000" dirty="0"/>
              <a:t>Any other action the tribunal considers proper to put the complainant in the position they would have been in but for the discrimination</a:t>
            </a:r>
            <a:endParaRPr dirty="0"/>
          </a:p>
          <a:p>
            <a:pPr marL="182563" lvl="0" indent="-182563" algn="l" rtl="0">
              <a:lnSpc>
                <a:spcPct val="125000"/>
              </a:lnSpc>
              <a:spcBef>
                <a:spcPts val="900"/>
              </a:spcBef>
              <a:spcAft>
                <a:spcPts val="0"/>
              </a:spcAft>
              <a:buSzPts val="1700"/>
              <a:buChar char="•"/>
            </a:pPr>
            <a:r>
              <a:rPr lang="en-US" sz="2000" dirty="0"/>
              <a:t>Public statement</a:t>
            </a:r>
            <a:endParaRPr dirty="0"/>
          </a:p>
          <a:p>
            <a:pPr marL="182563" lvl="0" indent="-182563" algn="l" rtl="0">
              <a:lnSpc>
                <a:spcPct val="125000"/>
              </a:lnSpc>
              <a:spcBef>
                <a:spcPts val="900"/>
              </a:spcBef>
              <a:spcAft>
                <a:spcPts val="0"/>
              </a:spcAft>
              <a:buSzPts val="1700"/>
              <a:buChar char="•"/>
            </a:pPr>
            <a:r>
              <a:rPr lang="en-US" sz="2000" dirty="0"/>
              <a:t>Costs of proceeding</a:t>
            </a:r>
            <a:endParaRPr sz="2000" dirty="0"/>
          </a:p>
        </p:txBody>
      </p:sp>
      <p:sp>
        <p:nvSpPr>
          <p:cNvPr id="200" name="Google Shape;200;p28"/>
          <p:cNvSpPr txBox="1">
            <a:spLocks noGrp="1"/>
          </p:cNvSpPr>
          <p:nvPr>
            <p:ph type="title"/>
          </p:nvPr>
        </p:nvSpPr>
        <p:spPr>
          <a:xfrm>
            <a:off x="457200" y="6096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Remedies</a:t>
            </a:r>
            <a:endParaRPr dirty="0"/>
          </a:p>
        </p:txBody>
      </p:sp>
      <p:sp>
        <p:nvSpPr>
          <p:cNvPr id="201" name="Google Shape;201;p28"/>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28</a:t>
            </a:fld>
            <a:endParaRPr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8">
          <a:extLst>
            <a:ext uri="{FF2B5EF4-FFF2-40B4-BE49-F238E27FC236}">
              <a16:creationId xmlns:a16="http://schemas.microsoft.com/office/drawing/2014/main" id="{AE2A4D91-BC37-F51B-D918-69A862854495}"/>
            </a:ext>
          </a:extLst>
        </p:cNvPr>
        <p:cNvGrpSpPr/>
        <p:nvPr/>
      </p:nvGrpSpPr>
      <p:grpSpPr>
        <a:xfrm>
          <a:off x="0" y="0"/>
          <a:ext cx="0" cy="0"/>
          <a:chOff x="0" y="0"/>
          <a:chExt cx="0" cy="0"/>
        </a:xfrm>
      </p:grpSpPr>
      <p:sp>
        <p:nvSpPr>
          <p:cNvPr id="199" name="Google Shape;199;p28">
            <a:extLst>
              <a:ext uri="{FF2B5EF4-FFF2-40B4-BE49-F238E27FC236}">
                <a16:creationId xmlns:a16="http://schemas.microsoft.com/office/drawing/2014/main" id="{23972F96-4AF1-84F3-2839-6FDB522054F9}"/>
              </a:ext>
            </a:extLst>
          </p:cNvPr>
          <p:cNvSpPr txBox="1">
            <a:spLocks noGrp="1"/>
          </p:cNvSpPr>
          <p:nvPr>
            <p:ph type="body" idx="1"/>
          </p:nvPr>
        </p:nvSpPr>
        <p:spPr>
          <a:xfrm>
            <a:off x="326571" y="889116"/>
            <a:ext cx="8229600" cy="4419601"/>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1700"/>
              <a:buChar char="•"/>
            </a:pPr>
            <a:r>
              <a:rPr lang="en-US" sz="2000" dirty="0"/>
              <a:t>Hearings can proceed without the attendance of an affected party if notice was given and the party failed to show up</a:t>
            </a:r>
          </a:p>
          <a:p>
            <a:pPr marL="182563" lvl="0" indent="-182563" algn="l" rtl="0">
              <a:lnSpc>
                <a:spcPct val="125000"/>
              </a:lnSpc>
              <a:spcBef>
                <a:spcPts val="0"/>
              </a:spcBef>
              <a:spcAft>
                <a:spcPts val="0"/>
              </a:spcAft>
              <a:buSzPts val="1700"/>
              <a:buChar char="•"/>
            </a:pPr>
            <a:r>
              <a:rPr lang="en-US" sz="2000" dirty="0"/>
              <a:t>The complainant bears the initial burden of proof—that is, they must be able to show that discrimination occurred</a:t>
            </a:r>
          </a:p>
          <a:p>
            <a:pPr marL="182563" lvl="0" indent="-182563" algn="l" rtl="0">
              <a:lnSpc>
                <a:spcPct val="125000"/>
              </a:lnSpc>
              <a:spcBef>
                <a:spcPts val="0"/>
              </a:spcBef>
              <a:spcAft>
                <a:spcPts val="0"/>
              </a:spcAft>
              <a:buSzPts val="1700"/>
              <a:buChar char="•"/>
            </a:pPr>
            <a:r>
              <a:rPr lang="en-US" sz="2000" dirty="0"/>
              <a:t>After that, the respondent has the burden of showing on a balance of probabilities that the discrimination was a BFOR or that its duty to accommodate would have caused undue hardship</a:t>
            </a:r>
          </a:p>
          <a:p>
            <a:pPr marL="182563" lvl="0" indent="-182563" algn="l" rtl="0">
              <a:lnSpc>
                <a:spcPct val="125000"/>
              </a:lnSpc>
              <a:spcBef>
                <a:spcPts val="0"/>
              </a:spcBef>
              <a:spcAft>
                <a:spcPts val="0"/>
              </a:spcAft>
              <a:buSzPts val="1700"/>
              <a:buChar char="•"/>
            </a:pPr>
            <a:r>
              <a:rPr lang="en-US" sz="2000" dirty="0"/>
              <a:t>No automatic right to appeal the panel’s decision. A party must have valid grounds to have the decision reviewed by the BC Supreme Court</a:t>
            </a:r>
            <a:endParaRPr sz="2000" dirty="0"/>
          </a:p>
        </p:txBody>
      </p:sp>
      <p:sp>
        <p:nvSpPr>
          <p:cNvPr id="200" name="Google Shape;200;p28">
            <a:extLst>
              <a:ext uri="{FF2B5EF4-FFF2-40B4-BE49-F238E27FC236}">
                <a16:creationId xmlns:a16="http://schemas.microsoft.com/office/drawing/2014/main" id="{148E0A78-AF71-5769-1EAA-47397541702D}"/>
              </a:ext>
            </a:extLst>
          </p:cNvPr>
          <p:cNvSpPr txBox="1">
            <a:spLocks noGrp="1"/>
          </p:cNvSpPr>
          <p:nvPr>
            <p:ph type="title"/>
          </p:nvPr>
        </p:nvSpPr>
        <p:spPr>
          <a:xfrm>
            <a:off x="360282" y="38714"/>
            <a:ext cx="8229600" cy="61442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The Hearing</a:t>
            </a:r>
            <a:endParaRPr dirty="0"/>
          </a:p>
        </p:txBody>
      </p:sp>
      <p:sp>
        <p:nvSpPr>
          <p:cNvPr id="201" name="Google Shape;201;p28">
            <a:extLst>
              <a:ext uri="{FF2B5EF4-FFF2-40B4-BE49-F238E27FC236}">
                <a16:creationId xmlns:a16="http://schemas.microsoft.com/office/drawing/2014/main" id="{7B812EBD-F932-36B3-D96B-5B3D4044693B}"/>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dirty="0"/>
          </a:p>
        </p:txBody>
      </p:sp>
    </p:spTree>
    <p:extLst>
      <p:ext uri="{BB962C8B-B14F-4D97-AF65-F5344CB8AC3E}">
        <p14:creationId xmlns:p14="http://schemas.microsoft.com/office/powerpoint/2010/main" val="66665139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body" idx="1"/>
          </p:nvPr>
        </p:nvSpPr>
        <p:spPr>
          <a:xfrm>
            <a:off x="457200" y="1891145"/>
            <a:ext cx="8229600" cy="4433455"/>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2040"/>
              <a:buChar char="•"/>
            </a:pPr>
            <a:r>
              <a:rPr lang="en-US" sz="2400" dirty="0"/>
              <a:t>Relevant HR laws in the hiring process and pre-employment testing</a:t>
            </a:r>
            <a:endParaRPr dirty="0"/>
          </a:p>
          <a:p>
            <a:pPr marL="182563" lvl="0" indent="-182563" algn="l" rtl="0">
              <a:lnSpc>
                <a:spcPct val="125000"/>
              </a:lnSpc>
              <a:spcBef>
                <a:spcPts val="900"/>
              </a:spcBef>
              <a:spcAft>
                <a:spcPts val="0"/>
              </a:spcAft>
              <a:buSzPts val="2040"/>
              <a:buChar char="•"/>
            </a:pPr>
            <a:r>
              <a:rPr lang="en-US" sz="2400" dirty="0"/>
              <a:t>How HR legislation applies during the employment</a:t>
            </a:r>
            <a:endParaRPr dirty="0"/>
          </a:p>
          <a:p>
            <a:pPr marL="182563" lvl="0" indent="-182563" algn="l" rtl="0">
              <a:lnSpc>
                <a:spcPct val="125000"/>
              </a:lnSpc>
              <a:spcBef>
                <a:spcPts val="900"/>
              </a:spcBef>
              <a:spcAft>
                <a:spcPts val="0"/>
              </a:spcAft>
              <a:buSzPts val="2040"/>
              <a:buChar char="•"/>
            </a:pPr>
            <a:r>
              <a:rPr lang="en-US" sz="2400" dirty="0"/>
              <a:t>How hard is “undue hardship”</a:t>
            </a:r>
            <a:endParaRPr dirty="0"/>
          </a:p>
          <a:p>
            <a:pPr marL="182563" lvl="0" indent="-182563" algn="l" rtl="0">
              <a:lnSpc>
                <a:spcPct val="125000"/>
              </a:lnSpc>
              <a:spcBef>
                <a:spcPts val="900"/>
              </a:spcBef>
              <a:spcAft>
                <a:spcPts val="0"/>
              </a:spcAft>
              <a:buSzPts val="2040"/>
              <a:buChar char="•"/>
            </a:pPr>
            <a:r>
              <a:rPr lang="en-US" sz="2400" dirty="0"/>
              <a:t>The employer’s obligations when harassment happens</a:t>
            </a:r>
            <a:endParaRPr dirty="0"/>
          </a:p>
          <a:p>
            <a:pPr marL="274637" lvl="1" indent="0" algn="l" rtl="0">
              <a:lnSpc>
                <a:spcPct val="125000"/>
              </a:lnSpc>
              <a:spcBef>
                <a:spcPts val="900"/>
              </a:spcBef>
              <a:spcAft>
                <a:spcPts val="0"/>
              </a:spcAft>
              <a:buSzPts val="2040"/>
              <a:buNone/>
            </a:pPr>
            <a:endParaRPr dirty="0"/>
          </a:p>
        </p:txBody>
      </p:sp>
      <p:sp>
        <p:nvSpPr>
          <p:cNvPr id="107" name="Google Shape;107;p16"/>
          <p:cNvSpPr txBox="1">
            <a:spLocks noGrp="1"/>
          </p:cNvSpPr>
          <p:nvPr>
            <p:ph type="title"/>
          </p:nvPr>
        </p:nvSpPr>
        <p:spPr>
          <a:xfrm>
            <a:off x="457200" y="6858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And we will discuss…</a:t>
            </a:r>
            <a:endParaRPr dirty="0"/>
          </a:p>
        </p:txBody>
      </p:sp>
      <p:sp>
        <p:nvSpPr>
          <p:cNvPr id="108" name="Google Shape;108;p16"/>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ctrTitle"/>
          </p:nvPr>
        </p:nvSpPr>
        <p:spPr>
          <a:xfrm>
            <a:off x="685800" y="1371600"/>
            <a:ext cx="7848600" cy="1927225"/>
          </a:xfrm>
          <a:prstGeom prst="rect">
            <a:avLst/>
          </a:prstGeom>
          <a:noFill/>
          <a:ln>
            <a:noFill/>
          </a:ln>
        </p:spPr>
        <p:txBody>
          <a:bodyPr spcFirstLastPara="1" wrap="square" lIns="0" tIns="45700" rIns="90000" bIns="45700" anchor="b" anchorCtr="0">
            <a:noAutofit/>
          </a:bodyPr>
          <a:lstStyle/>
          <a:p>
            <a:pPr marL="0" lvl="0" indent="0" algn="l" rtl="0">
              <a:lnSpc>
                <a:spcPct val="110000"/>
              </a:lnSpc>
              <a:spcBef>
                <a:spcPts val="0"/>
              </a:spcBef>
              <a:spcAft>
                <a:spcPts val="0"/>
              </a:spcAft>
              <a:buNone/>
            </a:pPr>
            <a:r>
              <a:rPr lang="en-US" dirty="0"/>
              <a:t>Issues in Recruitment, Selection, &amp; Hiring</a:t>
            </a:r>
            <a:endParaRPr dirty="0"/>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body" idx="1"/>
          </p:nvPr>
        </p:nvSpPr>
        <p:spPr>
          <a:xfrm>
            <a:off x="280219" y="1217931"/>
            <a:ext cx="8229600" cy="3962401"/>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The hiring selection process is probably responsible for more discrimination than any other area of employment practice</a:t>
            </a:r>
          </a:p>
          <a:p>
            <a:pPr marL="182563" lvl="0" indent="-182563" algn="l" rtl="0">
              <a:lnSpc>
                <a:spcPct val="100000"/>
              </a:lnSpc>
              <a:spcBef>
                <a:spcPts val="0"/>
              </a:spcBef>
              <a:spcAft>
                <a:spcPts val="0"/>
              </a:spcAft>
              <a:buSzPts val="2040"/>
              <a:buChar char="•"/>
            </a:pPr>
            <a:r>
              <a:rPr lang="en-US" sz="2400" dirty="0"/>
              <a:t>At the hiring stage, assumptions, often subconscious, about certain groups of people and their abilities can come into play. Unspoken assumptions and first impressions lend themselves to subtle forms of discrimination</a:t>
            </a:r>
          </a:p>
          <a:p>
            <a:pPr marL="182563" lvl="0" indent="-182563" algn="l" rtl="0">
              <a:lnSpc>
                <a:spcPct val="100000"/>
              </a:lnSpc>
              <a:spcBef>
                <a:spcPts val="0"/>
              </a:spcBef>
              <a:spcAft>
                <a:spcPts val="0"/>
              </a:spcAft>
              <a:buSzPts val="2040"/>
              <a:buChar char="•"/>
            </a:pPr>
            <a:r>
              <a:rPr lang="en-US" sz="2400" dirty="0"/>
              <a:t>Tribunals have found a “subtle scent of discrimination” that permeates certain workplaces and amounts to a violation of human rights (</a:t>
            </a:r>
            <a:r>
              <a:rPr lang="en-US" sz="2400" i="1" dirty="0"/>
              <a:t>Morrison v Advo-Care </a:t>
            </a:r>
            <a:r>
              <a:rPr lang="en-US" sz="2400" dirty="0"/>
              <a:t>[2009] and the federal case of </a:t>
            </a:r>
            <a:r>
              <a:rPr lang="en-US" sz="2400" i="1" dirty="0"/>
              <a:t>Turner v Canada Border Services Agency</a:t>
            </a:r>
            <a:r>
              <a:rPr lang="en-US" sz="2400" dirty="0"/>
              <a:t>)</a:t>
            </a:r>
          </a:p>
        </p:txBody>
      </p:sp>
      <p:sp>
        <p:nvSpPr>
          <p:cNvPr id="214" name="Google Shape;214;p30"/>
          <p:cNvSpPr txBox="1">
            <a:spLocks noGrp="1"/>
          </p:cNvSpPr>
          <p:nvPr>
            <p:ph type="title"/>
          </p:nvPr>
        </p:nvSpPr>
        <p:spPr>
          <a:xfrm>
            <a:off x="377138" y="50215"/>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The Hiring Process</a:t>
            </a:r>
            <a:endParaRPr dirty="0"/>
          </a:p>
        </p:txBody>
      </p:sp>
      <p:sp>
        <p:nvSpPr>
          <p:cNvPr id="215" name="Google Shape;215;p30"/>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dirty="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8A6C5429-5E25-6357-FE0B-29A16924CD4D}"/>
            </a:ext>
          </a:extLst>
        </p:cNvPr>
        <p:cNvGrpSpPr/>
        <p:nvPr/>
      </p:nvGrpSpPr>
      <p:grpSpPr>
        <a:xfrm>
          <a:off x="0" y="0"/>
          <a:ext cx="0" cy="0"/>
          <a:chOff x="0" y="0"/>
          <a:chExt cx="0" cy="0"/>
        </a:xfrm>
      </p:grpSpPr>
      <p:sp>
        <p:nvSpPr>
          <p:cNvPr id="213" name="Google Shape;213;p30">
            <a:extLst>
              <a:ext uri="{FF2B5EF4-FFF2-40B4-BE49-F238E27FC236}">
                <a16:creationId xmlns:a16="http://schemas.microsoft.com/office/drawing/2014/main" id="{DA2E72F6-4DEB-5B53-F50F-A79BFC358F5F}"/>
              </a:ext>
            </a:extLst>
          </p:cNvPr>
          <p:cNvSpPr txBox="1">
            <a:spLocks noGrp="1"/>
          </p:cNvSpPr>
          <p:nvPr>
            <p:ph type="body" idx="1"/>
          </p:nvPr>
        </p:nvSpPr>
        <p:spPr>
          <a:xfrm>
            <a:off x="246509" y="1196862"/>
            <a:ext cx="8229600" cy="3962401"/>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To protect themselves, employers should document all decisions made at each step of the hiring process and include the reasons for each decision</a:t>
            </a:r>
          </a:p>
          <a:p>
            <a:pPr marL="182563" lvl="0" indent="-182563" algn="l" rtl="0">
              <a:lnSpc>
                <a:spcPct val="100000"/>
              </a:lnSpc>
              <a:spcBef>
                <a:spcPts val="0"/>
              </a:spcBef>
              <a:spcAft>
                <a:spcPts val="0"/>
              </a:spcAft>
              <a:buSzPts val="2040"/>
              <a:buChar char="•"/>
            </a:pPr>
            <a:endParaRPr lang="en-US" sz="2400" dirty="0"/>
          </a:p>
          <a:p>
            <a:pPr marL="182563" lvl="0" indent="-182563" algn="l" rtl="0">
              <a:lnSpc>
                <a:spcPct val="100000"/>
              </a:lnSpc>
              <a:spcBef>
                <a:spcPts val="0"/>
              </a:spcBef>
              <a:spcAft>
                <a:spcPts val="0"/>
              </a:spcAft>
              <a:buSzPts val="2040"/>
              <a:buChar char="•"/>
            </a:pPr>
            <a:r>
              <a:rPr lang="en-US" sz="2400" dirty="0"/>
              <a:t>Clear and careful documentation, prepared at the time a decision is made, provides an employer with a credible basis to defend against allegations that the decision was made on discriminatory grounds</a:t>
            </a:r>
          </a:p>
          <a:p>
            <a:pPr marL="182563" lvl="0" indent="-182563" algn="l" rtl="0">
              <a:lnSpc>
                <a:spcPct val="100000"/>
              </a:lnSpc>
              <a:spcBef>
                <a:spcPts val="0"/>
              </a:spcBef>
              <a:spcAft>
                <a:spcPts val="0"/>
              </a:spcAft>
              <a:buSzPts val="2040"/>
              <a:buChar char="•"/>
            </a:pPr>
            <a:endParaRPr lang="en-US" sz="2400" dirty="0"/>
          </a:p>
          <a:p>
            <a:pPr marL="182563" lvl="0" indent="-182563" algn="l" rtl="0">
              <a:lnSpc>
                <a:spcPct val="100000"/>
              </a:lnSpc>
              <a:spcBef>
                <a:spcPts val="0"/>
              </a:spcBef>
              <a:spcAft>
                <a:spcPts val="0"/>
              </a:spcAft>
              <a:buSzPts val="2040"/>
              <a:buChar char="•"/>
            </a:pPr>
            <a:r>
              <a:rPr lang="en-US" sz="2400" dirty="0"/>
              <a:t>The Act is infringed even if a discriminatory ground is only </a:t>
            </a:r>
            <a:r>
              <a:rPr lang="en-US" sz="2400" u="sng" dirty="0"/>
              <a:t>one</a:t>
            </a:r>
            <a:r>
              <a:rPr lang="en-US" sz="2400" dirty="0"/>
              <a:t> of several reasons for an employment decision</a:t>
            </a:r>
            <a:endParaRPr lang="en-US" sz="2000" dirty="0"/>
          </a:p>
        </p:txBody>
      </p:sp>
      <p:sp>
        <p:nvSpPr>
          <p:cNvPr id="214" name="Google Shape;214;p30">
            <a:extLst>
              <a:ext uri="{FF2B5EF4-FFF2-40B4-BE49-F238E27FC236}">
                <a16:creationId xmlns:a16="http://schemas.microsoft.com/office/drawing/2014/main" id="{A0AD72C6-3ED3-2FB7-E42F-6EE8DB9D1B18}"/>
              </a:ext>
            </a:extLst>
          </p:cNvPr>
          <p:cNvSpPr txBox="1">
            <a:spLocks noGrp="1"/>
          </p:cNvSpPr>
          <p:nvPr>
            <p:ph type="title"/>
          </p:nvPr>
        </p:nvSpPr>
        <p:spPr>
          <a:xfrm>
            <a:off x="377138" y="50215"/>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Hiring Best Practices (cont’d)</a:t>
            </a:r>
            <a:endParaRPr dirty="0"/>
          </a:p>
        </p:txBody>
      </p:sp>
      <p:sp>
        <p:nvSpPr>
          <p:cNvPr id="215" name="Google Shape;215;p30">
            <a:extLst>
              <a:ext uri="{FF2B5EF4-FFF2-40B4-BE49-F238E27FC236}">
                <a16:creationId xmlns:a16="http://schemas.microsoft.com/office/drawing/2014/main" id="{4318E4FC-B188-FB70-F5EA-6BF765241B78}"/>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dirty="0"/>
          </a:p>
        </p:txBody>
      </p:sp>
    </p:spTree>
    <p:extLst>
      <p:ext uri="{BB962C8B-B14F-4D97-AF65-F5344CB8AC3E}">
        <p14:creationId xmlns:p14="http://schemas.microsoft.com/office/powerpoint/2010/main" val="216609721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63FDE603-B142-2286-8B2B-AF5857D1F09F}"/>
            </a:ext>
          </a:extLst>
        </p:cNvPr>
        <p:cNvGrpSpPr/>
        <p:nvPr/>
      </p:nvGrpSpPr>
      <p:grpSpPr>
        <a:xfrm>
          <a:off x="0" y="0"/>
          <a:ext cx="0" cy="0"/>
          <a:chOff x="0" y="0"/>
          <a:chExt cx="0" cy="0"/>
        </a:xfrm>
      </p:grpSpPr>
      <p:sp>
        <p:nvSpPr>
          <p:cNvPr id="213" name="Google Shape;213;p30">
            <a:extLst>
              <a:ext uri="{FF2B5EF4-FFF2-40B4-BE49-F238E27FC236}">
                <a16:creationId xmlns:a16="http://schemas.microsoft.com/office/drawing/2014/main" id="{0302C7D2-DAC5-5978-FFCD-4D25C6C9081A}"/>
              </a:ext>
            </a:extLst>
          </p:cNvPr>
          <p:cNvSpPr txBox="1">
            <a:spLocks noGrp="1"/>
          </p:cNvSpPr>
          <p:nvPr>
            <p:ph type="body" idx="1"/>
          </p:nvPr>
        </p:nvSpPr>
        <p:spPr>
          <a:xfrm>
            <a:off x="410848" y="1348559"/>
            <a:ext cx="8229600" cy="39624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40"/>
              <a:buNone/>
            </a:pPr>
            <a:r>
              <a:rPr lang="en-US" sz="2400" dirty="0"/>
              <a:t> </a:t>
            </a:r>
          </a:p>
          <a:p>
            <a:pPr marL="182563" lvl="0" indent="-182563" algn="l" rtl="0">
              <a:lnSpc>
                <a:spcPct val="100000"/>
              </a:lnSpc>
              <a:spcBef>
                <a:spcPts val="0"/>
              </a:spcBef>
              <a:spcAft>
                <a:spcPts val="0"/>
              </a:spcAft>
              <a:buSzPts val="2040"/>
              <a:buChar char="•"/>
            </a:pPr>
            <a:r>
              <a:rPr lang="en-US" sz="2400" dirty="0"/>
              <a:t>An employer who is recruiting should ensure a job description is:</a:t>
            </a:r>
            <a:endParaRPr dirty="0"/>
          </a:p>
          <a:p>
            <a:pPr marL="457200" lvl="1" indent="-182563" algn="l" rtl="0">
              <a:lnSpc>
                <a:spcPct val="100000"/>
              </a:lnSpc>
              <a:spcBef>
                <a:spcPts val="900"/>
              </a:spcBef>
              <a:spcAft>
                <a:spcPts val="0"/>
              </a:spcAft>
              <a:buSzPts val="1700"/>
              <a:buChar char="•"/>
            </a:pPr>
            <a:r>
              <a:rPr lang="en-US" sz="2000" dirty="0"/>
              <a:t>Current;</a:t>
            </a:r>
            <a:endParaRPr dirty="0"/>
          </a:p>
          <a:p>
            <a:pPr marL="457200" lvl="1" indent="-182563" algn="l" rtl="0">
              <a:lnSpc>
                <a:spcPct val="100000"/>
              </a:lnSpc>
              <a:spcBef>
                <a:spcPts val="900"/>
              </a:spcBef>
              <a:spcAft>
                <a:spcPts val="0"/>
              </a:spcAft>
              <a:buSzPts val="1700"/>
              <a:buChar char="•"/>
            </a:pPr>
            <a:r>
              <a:rPr lang="en-US" sz="2000" dirty="0"/>
              <a:t>Accurately reflects the employer’s needs and expectations; and</a:t>
            </a:r>
            <a:endParaRPr dirty="0"/>
          </a:p>
          <a:p>
            <a:pPr marL="457200" lvl="1" indent="-182563" algn="l" rtl="0">
              <a:lnSpc>
                <a:spcPct val="100000"/>
              </a:lnSpc>
              <a:spcBef>
                <a:spcPts val="900"/>
              </a:spcBef>
              <a:spcAft>
                <a:spcPts val="0"/>
              </a:spcAft>
              <a:buSzPts val="1700"/>
              <a:buChar char="•"/>
            </a:pPr>
            <a:r>
              <a:rPr lang="en-US" sz="2000" dirty="0"/>
              <a:t>Identifies the essential requirements of the job.</a:t>
            </a:r>
            <a:endParaRPr dirty="0"/>
          </a:p>
          <a:p>
            <a:pPr marL="182563" lvl="0" indent="-182563" algn="l" rtl="0">
              <a:lnSpc>
                <a:spcPct val="100000"/>
              </a:lnSpc>
              <a:spcBef>
                <a:spcPts val="900"/>
              </a:spcBef>
              <a:spcAft>
                <a:spcPts val="0"/>
              </a:spcAft>
              <a:buSzPts val="2040"/>
              <a:buChar char="•"/>
            </a:pPr>
            <a:r>
              <a:rPr lang="en-US" sz="2400" dirty="0"/>
              <a:t>If an essential requirement of the job negatively affects a person on </a:t>
            </a:r>
            <a:r>
              <a:rPr lang="en-US" sz="2400" b="1" dirty="0"/>
              <a:t>a prohibited ground</a:t>
            </a:r>
            <a:r>
              <a:rPr lang="en-US" sz="2400" dirty="0"/>
              <a:t>, the employer must accommodate to the point of “undue hardship” (for the employer)</a:t>
            </a:r>
          </a:p>
          <a:p>
            <a:pPr marL="182563" lvl="0" indent="-182563" algn="l" rtl="0">
              <a:lnSpc>
                <a:spcPct val="100000"/>
              </a:lnSpc>
              <a:spcBef>
                <a:spcPts val="900"/>
              </a:spcBef>
              <a:spcAft>
                <a:spcPts val="0"/>
              </a:spcAft>
              <a:buSzPts val="2040"/>
              <a:buChar char="•"/>
            </a:pPr>
            <a:r>
              <a:rPr lang="en-US" sz="2400" dirty="0"/>
              <a:t>Remember the BFOR above?</a:t>
            </a:r>
            <a:endParaRPr dirty="0"/>
          </a:p>
          <a:p>
            <a:pPr marL="0" lvl="0" indent="0" algn="l" rtl="0">
              <a:lnSpc>
                <a:spcPct val="125000"/>
              </a:lnSpc>
              <a:spcBef>
                <a:spcPts val="900"/>
              </a:spcBef>
              <a:spcAft>
                <a:spcPts val="0"/>
              </a:spcAft>
              <a:buSzPts val="1700"/>
              <a:buNone/>
            </a:pPr>
            <a:endParaRPr sz="2000" dirty="0"/>
          </a:p>
          <a:p>
            <a:pPr marL="182563" lvl="0" indent="-74613" algn="l" rtl="0">
              <a:lnSpc>
                <a:spcPct val="125000"/>
              </a:lnSpc>
              <a:spcBef>
                <a:spcPts val="900"/>
              </a:spcBef>
              <a:spcAft>
                <a:spcPts val="0"/>
              </a:spcAft>
              <a:buSzPts val="1700"/>
              <a:buNone/>
            </a:pPr>
            <a:endParaRPr sz="2000" dirty="0"/>
          </a:p>
        </p:txBody>
      </p:sp>
      <p:sp>
        <p:nvSpPr>
          <p:cNvPr id="214" name="Google Shape;214;p30">
            <a:extLst>
              <a:ext uri="{FF2B5EF4-FFF2-40B4-BE49-F238E27FC236}">
                <a16:creationId xmlns:a16="http://schemas.microsoft.com/office/drawing/2014/main" id="{8D97A770-4099-1826-498E-B56D031BD6CF}"/>
              </a:ext>
            </a:extLst>
          </p:cNvPr>
          <p:cNvSpPr txBox="1">
            <a:spLocks noGrp="1"/>
          </p:cNvSpPr>
          <p:nvPr>
            <p:ph type="title"/>
          </p:nvPr>
        </p:nvSpPr>
        <p:spPr>
          <a:xfrm>
            <a:off x="330786" y="204761"/>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Essential Requirements of the Job</a:t>
            </a:r>
            <a:endParaRPr dirty="0"/>
          </a:p>
        </p:txBody>
      </p:sp>
      <p:sp>
        <p:nvSpPr>
          <p:cNvPr id="215" name="Google Shape;215;p30">
            <a:extLst>
              <a:ext uri="{FF2B5EF4-FFF2-40B4-BE49-F238E27FC236}">
                <a16:creationId xmlns:a16="http://schemas.microsoft.com/office/drawing/2014/main" id="{96A3E88C-17DE-75E8-6701-6F7B9131978A}"/>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dirty="0"/>
          </a:p>
        </p:txBody>
      </p:sp>
    </p:spTree>
    <p:extLst>
      <p:ext uri="{BB962C8B-B14F-4D97-AF65-F5344CB8AC3E}">
        <p14:creationId xmlns:p14="http://schemas.microsoft.com/office/powerpoint/2010/main" val="3936372016"/>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body" idx="1"/>
          </p:nvPr>
        </p:nvSpPr>
        <p:spPr>
          <a:xfrm>
            <a:off x="416712" y="1209016"/>
            <a:ext cx="8229600" cy="4913672"/>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2040"/>
              <a:buChar char="•"/>
            </a:pPr>
            <a:r>
              <a:rPr lang="en-US" sz="2400" dirty="0"/>
              <a:t>To be regarded as a BFOR (a standard that is necessary in spite of being discriminatory), the workplace policy, practice, or requirement must:</a:t>
            </a:r>
            <a:endParaRPr dirty="0"/>
          </a:p>
          <a:p>
            <a:pPr marL="730250" lvl="1" indent="-457200" algn="l" rtl="0">
              <a:lnSpc>
                <a:spcPct val="125000"/>
              </a:lnSpc>
              <a:spcBef>
                <a:spcPts val="900"/>
              </a:spcBef>
              <a:spcAft>
                <a:spcPts val="0"/>
              </a:spcAft>
              <a:buSzPts val="1700"/>
              <a:buFont typeface="Arial"/>
              <a:buAutoNum type="arabicPeriod"/>
            </a:pPr>
            <a:r>
              <a:rPr lang="en-US" sz="2000" dirty="0"/>
              <a:t>be adopted for a purpose rationally connected to the job;</a:t>
            </a:r>
            <a:endParaRPr dirty="0"/>
          </a:p>
          <a:p>
            <a:pPr marL="730250" lvl="1" indent="-457200" algn="l" rtl="0">
              <a:lnSpc>
                <a:spcPct val="125000"/>
              </a:lnSpc>
              <a:spcBef>
                <a:spcPts val="900"/>
              </a:spcBef>
              <a:spcAft>
                <a:spcPts val="0"/>
              </a:spcAft>
              <a:buSzPts val="1700"/>
              <a:buFont typeface="Arial"/>
              <a:buAutoNum type="arabicPeriod"/>
            </a:pPr>
            <a:r>
              <a:rPr lang="en-US" sz="2000" dirty="0"/>
              <a:t>be adopted in an honest belief that it was necessary to satisfy a legitimate business purpose; and</a:t>
            </a:r>
            <a:endParaRPr dirty="0"/>
          </a:p>
          <a:p>
            <a:pPr marL="730250" lvl="1" indent="-457200" algn="l" rtl="0">
              <a:lnSpc>
                <a:spcPct val="125000"/>
              </a:lnSpc>
              <a:spcBef>
                <a:spcPts val="900"/>
              </a:spcBef>
              <a:spcAft>
                <a:spcPts val="0"/>
              </a:spcAft>
              <a:buSzPts val="1700"/>
              <a:buFont typeface="Arial"/>
              <a:buAutoNum type="arabicPeriod"/>
            </a:pPr>
            <a:r>
              <a:rPr lang="en-US" sz="2000" dirty="0"/>
              <a:t>be reasonably necessary to accomplish that purpose—and it must be </a:t>
            </a:r>
            <a:r>
              <a:rPr lang="en-US" sz="2000" u="sng" dirty="0"/>
              <a:t>impossible</a:t>
            </a:r>
            <a:r>
              <a:rPr lang="en-US" sz="2000" dirty="0"/>
              <a:t> to accommodate the individual without creating undue hardship.</a:t>
            </a:r>
            <a:endParaRPr dirty="0"/>
          </a:p>
          <a:p>
            <a:pPr marL="273050" lvl="1" indent="0" algn="l" rtl="0">
              <a:lnSpc>
                <a:spcPct val="125000"/>
              </a:lnSpc>
              <a:spcBef>
                <a:spcPts val="900"/>
              </a:spcBef>
              <a:spcAft>
                <a:spcPts val="0"/>
              </a:spcAft>
              <a:buSzPts val="1700"/>
              <a:buNone/>
            </a:pPr>
            <a:r>
              <a:rPr lang="en-US" sz="2000" dirty="0"/>
              <a:t>Ex: Requiring a drivers’ license for Uber</a:t>
            </a:r>
            <a:endParaRPr dirty="0"/>
          </a:p>
          <a:p>
            <a:pPr marL="182563" lvl="0" indent="-31433" algn="l" rtl="0">
              <a:lnSpc>
                <a:spcPct val="125000"/>
              </a:lnSpc>
              <a:spcBef>
                <a:spcPts val="900"/>
              </a:spcBef>
              <a:spcAft>
                <a:spcPts val="0"/>
              </a:spcAft>
              <a:buSzPts val="2380"/>
              <a:buNone/>
            </a:pPr>
            <a:endParaRPr dirty="0"/>
          </a:p>
        </p:txBody>
      </p:sp>
      <p:sp>
        <p:nvSpPr>
          <p:cNvPr id="223" name="Google Shape;223;p31"/>
          <p:cNvSpPr txBox="1">
            <a:spLocks noGrp="1"/>
          </p:cNvSpPr>
          <p:nvPr>
            <p:ph type="title"/>
          </p:nvPr>
        </p:nvSpPr>
        <p:spPr>
          <a:xfrm>
            <a:off x="381351" y="183356"/>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Essential Requirements of the Job</a:t>
            </a:r>
            <a:endParaRPr dirty="0"/>
          </a:p>
        </p:txBody>
      </p:sp>
      <p:sp>
        <p:nvSpPr>
          <p:cNvPr id="224" name="Google Shape;224;p31"/>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34</a:t>
            </a:fld>
            <a:endParaRPr dirty="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7547B2AF-6993-BA70-3542-277A9F4477A2}"/>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99D8CC49-98EC-5568-BACD-BD0634BA108A}"/>
              </a:ext>
            </a:extLst>
          </p:cNvPr>
          <p:cNvSpPr txBox="1">
            <a:spLocks noGrp="1"/>
          </p:cNvSpPr>
          <p:nvPr>
            <p:ph type="body" idx="1"/>
          </p:nvPr>
        </p:nvSpPr>
        <p:spPr>
          <a:xfrm>
            <a:off x="446209" y="964966"/>
            <a:ext cx="8229600" cy="5385268"/>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2040"/>
              <a:buChar char="•"/>
            </a:pPr>
            <a:r>
              <a:rPr lang="en-US" sz="2400" dirty="0"/>
              <a:t>The employer should review the job carefully to determine which requirements are essential for the job</a:t>
            </a:r>
          </a:p>
          <a:p>
            <a:pPr marL="182563" lvl="0" indent="-182563" algn="l" rtl="0">
              <a:lnSpc>
                <a:spcPct val="125000"/>
              </a:lnSpc>
              <a:spcBef>
                <a:spcPts val="0"/>
              </a:spcBef>
              <a:spcAft>
                <a:spcPts val="0"/>
              </a:spcAft>
              <a:buSzPts val="2040"/>
              <a:buChar char="•"/>
            </a:pPr>
            <a:r>
              <a:rPr lang="en-US" sz="2400" dirty="0"/>
              <a:t>Only </a:t>
            </a:r>
            <a:r>
              <a:rPr lang="en-US" sz="2400" b="1" dirty="0"/>
              <a:t>essential </a:t>
            </a:r>
            <a:r>
              <a:rPr lang="en-US" sz="2400" dirty="0"/>
              <a:t>duties should be considered in deciding whether or not some-one is capable of performing a job</a:t>
            </a:r>
          </a:p>
          <a:p>
            <a:pPr marL="182563" lvl="0" indent="-182563" algn="l" rtl="0">
              <a:lnSpc>
                <a:spcPct val="125000"/>
              </a:lnSpc>
              <a:spcBef>
                <a:spcPts val="0"/>
              </a:spcBef>
              <a:spcAft>
                <a:spcPts val="0"/>
              </a:spcAft>
              <a:buSzPts val="2040"/>
              <a:buChar char="•"/>
            </a:pPr>
            <a:r>
              <a:rPr lang="en-US" sz="2400" dirty="0"/>
              <a:t>Job duties or requirements that are both essential and relate to a prohibited ground of discrimination should be scrutinized carefully</a:t>
            </a:r>
          </a:p>
          <a:p>
            <a:pPr marL="639763" lvl="1" indent="-182563">
              <a:spcBef>
                <a:spcPts val="0"/>
              </a:spcBef>
            </a:pPr>
            <a:r>
              <a:rPr lang="en-US" sz="2000" dirty="0"/>
              <a:t>For example, requiring a driver’s licence for a job that does not entail a lot of driving would unnecessarily bar a candidate who is unable to obtain a driver’s licence because of physical disability, and therefore could infringe the Act</a:t>
            </a:r>
          </a:p>
        </p:txBody>
      </p:sp>
      <p:sp>
        <p:nvSpPr>
          <p:cNvPr id="223" name="Google Shape;223;p31">
            <a:extLst>
              <a:ext uri="{FF2B5EF4-FFF2-40B4-BE49-F238E27FC236}">
                <a16:creationId xmlns:a16="http://schemas.microsoft.com/office/drawing/2014/main" id="{5B1D8016-451E-E31D-F66C-16D9E2ED5B0B}"/>
              </a:ext>
            </a:extLst>
          </p:cNvPr>
          <p:cNvSpPr txBox="1">
            <a:spLocks noGrp="1"/>
          </p:cNvSpPr>
          <p:nvPr>
            <p:ph type="title"/>
          </p:nvPr>
        </p:nvSpPr>
        <p:spPr>
          <a:xfrm>
            <a:off x="402421" y="391535"/>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Essential Requirements of the Job</a:t>
            </a:r>
            <a:endParaRPr dirty="0"/>
          </a:p>
        </p:txBody>
      </p:sp>
      <p:sp>
        <p:nvSpPr>
          <p:cNvPr id="224" name="Google Shape;224;p31">
            <a:extLst>
              <a:ext uri="{FF2B5EF4-FFF2-40B4-BE49-F238E27FC236}">
                <a16:creationId xmlns:a16="http://schemas.microsoft.com/office/drawing/2014/main" id="{17D8B92F-6A87-9D62-FCF8-02F77CEF58DB}"/>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dirty="0"/>
          </a:p>
        </p:txBody>
      </p:sp>
    </p:spTree>
    <p:extLst>
      <p:ext uri="{BB962C8B-B14F-4D97-AF65-F5344CB8AC3E}">
        <p14:creationId xmlns:p14="http://schemas.microsoft.com/office/powerpoint/2010/main" val="1014074343"/>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F6E76EE9-8DDE-F4FB-E67A-4BC699AFA006}"/>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D6E1D31D-2194-E80F-6DF4-F848F2B99D08}"/>
              </a:ext>
            </a:extLst>
          </p:cNvPr>
          <p:cNvSpPr txBox="1">
            <a:spLocks noGrp="1"/>
          </p:cNvSpPr>
          <p:nvPr>
            <p:ph type="body" idx="1"/>
          </p:nvPr>
        </p:nvSpPr>
        <p:spPr>
          <a:xfrm>
            <a:off x="326572" y="716350"/>
            <a:ext cx="8229600" cy="5579104"/>
          </a:xfrm>
          <a:prstGeom prst="rect">
            <a:avLst/>
          </a:prstGeom>
          <a:noFill/>
          <a:ln>
            <a:noFill/>
          </a:ln>
        </p:spPr>
        <p:txBody>
          <a:bodyPr spcFirstLastPara="1" wrap="square" lIns="91425" tIns="45700" rIns="91425" bIns="45700" anchor="t" anchorCtr="0">
            <a:noAutofit/>
          </a:bodyPr>
          <a:lstStyle/>
          <a:p>
            <a:pPr marL="182563" indent="-182563">
              <a:spcBef>
                <a:spcPts val="0"/>
              </a:spcBef>
            </a:pPr>
            <a:r>
              <a:rPr lang="en-US" sz="2400" dirty="0"/>
              <a:t>On the other hand, if the job involves a lot of communication with the public, it is reasonable to require fluency in English</a:t>
            </a:r>
          </a:p>
          <a:p>
            <a:pPr marL="182563" indent="-182563">
              <a:spcBef>
                <a:spcPts val="0"/>
              </a:spcBef>
            </a:pPr>
            <a:r>
              <a:rPr lang="en-US" sz="2400" dirty="0"/>
              <a:t>But it is unacceptable to discriminate against someone who speaks English with a non-Canadian accent.</a:t>
            </a:r>
          </a:p>
          <a:p>
            <a:pPr marL="639763" lvl="1" indent="-182563">
              <a:spcBef>
                <a:spcPts val="0"/>
              </a:spcBef>
            </a:pPr>
            <a:r>
              <a:rPr lang="en-US" sz="2000" dirty="0"/>
              <a:t>Although language is not a prohibited ground of discrimination, it relates to place of origin</a:t>
            </a:r>
          </a:p>
          <a:p>
            <a:pPr marL="182563" indent="-182563">
              <a:spcBef>
                <a:spcPts val="0"/>
              </a:spcBef>
            </a:pPr>
            <a:r>
              <a:rPr lang="en-US" sz="2400" dirty="0"/>
              <a:t>Where an essential job requirement negatively affects a person or group based on a prohibited ground of discrimination, an employer has a duty to accommodate the individual or group unless this causes </a:t>
            </a:r>
            <a:r>
              <a:rPr lang="en-US" sz="2400" b="1" dirty="0"/>
              <a:t>undue hardship</a:t>
            </a:r>
            <a:endParaRPr lang="en-US" sz="2400" dirty="0"/>
          </a:p>
        </p:txBody>
      </p:sp>
      <p:sp>
        <p:nvSpPr>
          <p:cNvPr id="223" name="Google Shape;223;p31">
            <a:extLst>
              <a:ext uri="{FF2B5EF4-FFF2-40B4-BE49-F238E27FC236}">
                <a16:creationId xmlns:a16="http://schemas.microsoft.com/office/drawing/2014/main" id="{DF8BF4A5-42BD-9943-9849-E90C79FB756D}"/>
              </a:ext>
            </a:extLst>
          </p:cNvPr>
          <p:cNvSpPr txBox="1">
            <a:spLocks noGrp="1"/>
          </p:cNvSpPr>
          <p:nvPr>
            <p:ph type="title"/>
          </p:nvPr>
        </p:nvSpPr>
        <p:spPr>
          <a:xfrm>
            <a:off x="326572" y="100781"/>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Essential Requirements of the Job</a:t>
            </a:r>
            <a:endParaRPr dirty="0"/>
          </a:p>
        </p:txBody>
      </p:sp>
      <p:sp>
        <p:nvSpPr>
          <p:cNvPr id="224" name="Google Shape;224;p31">
            <a:extLst>
              <a:ext uri="{FF2B5EF4-FFF2-40B4-BE49-F238E27FC236}">
                <a16:creationId xmlns:a16="http://schemas.microsoft.com/office/drawing/2014/main" id="{52C9C2EE-524E-C95E-243B-8C481AF8D60D}"/>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36</a:t>
            </a:fld>
            <a:endParaRPr dirty="0"/>
          </a:p>
        </p:txBody>
      </p:sp>
    </p:spTree>
    <p:extLst>
      <p:ext uri="{BB962C8B-B14F-4D97-AF65-F5344CB8AC3E}">
        <p14:creationId xmlns:p14="http://schemas.microsoft.com/office/powerpoint/2010/main" val="4165535340"/>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EE09A5AA-DFCA-898D-54C4-08CC650B7D7F}"/>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2D5EA552-68D9-1822-9E88-61C5D811D926}"/>
              </a:ext>
            </a:extLst>
          </p:cNvPr>
          <p:cNvSpPr txBox="1">
            <a:spLocks noGrp="1"/>
          </p:cNvSpPr>
          <p:nvPr>
            <p:ph type="body" idx="1"/>
          </p:nvPr>
        </p:nvSpPr>
        <p:spPr>
          <a:xfrm>
            <a:off x="446209" y="964966"/>
            <a:ext cx="8229600" cy="5385268"/>
          </a:xfrm>
          <a:prstGeom prst="rect">
            <a:avLst/>
          </a:prstGeom>
          <a:noFill/>
          <a:ln>
            <a:noFill/>
          </a:ln>
        </p:spPr>
        <p:txBody>
          <a:bodyPr spcFirstLastPara="1" wrap="square" lIns="91425" tIns="45700" rIns="91425" bIns="45700" anchor="t" anchorCtr="0">
            <a:noAutofit/>
          </a:bodyPr>
          <a:lstStyle/>
          <a:p>
            <a:pPr marL="182563" indent="-182563">
              <a:spcBef>
                <a:spcPts val="0"/>
              </a:spcBef>
            </a:pPr>
            <a:r>
              <a:rPr lang="en-US" sz="2400" dirty="0"/>
              <a:t>In 1999 the Supreme Court of Canada issued the Meiorin decision</a:t>
            </a:r>
          </a:p>
          <a:p>
            <a:pPr marL="639763" lvl="1" indent="-182563">
              <a:spcBef>
                <a:spcPts val="0"/>
              </a:spcBef>
            </a:pPr>
            <a:r>
              <a:rPr lang="en-US" sz="2000" dirty="0"/>
              <a:t>Meiorin was a firefighter who lost her job when her employer implemented a new physical fitness test as a </a:t>
            </a:r>
            <a:r>
              <a:rPr lang="en-US" sz="2000" i="1" dirty="0"/>
              <a:t>bona fide</a:t>
            </a:r>
            <a:r>
              <a:rPr lang="en-US" sz="2000" dirty="0"/>
              <a:t> occupational qualification.</a:t>
            </a:r>
          </a:p>
          <a:p>
            <a:pPr marL="639763" lvl="1" indent="-182563">
              <a:spcBef>
                <a:spcPts val="0"/>
              </a:spcBef>
            </a:pPr>
            <a:r>
              <a:rPr lang="en-US" sz="2000" dirty="0"/>
              <a:t>Ms. Meiorin was a forest firefighter who had performed her job in a satisfactory manner for three years when her employer, the BC government, implemented a new policy under which all firefighters were required to pass a series of fitness tests. </a:t>
            </a:r>
          </a:p>
          <a:p>
            <a:pPr marL="639763" lvl="1" indent="-182563">
              <a:spcBef>
                <a:spcPts val="0"/>
              </a:spcBef>
            </a:pPr>
            <a:r>
              <a:rPr lang="en-US" sz="2000" dirty="0"/>
              <a:t>A team of researchers at the University of Victoria had designed the tests using a sample group of participants that consisted of many more men than women. </a:t>
            </a:r>
          </a:p>
        </p:txBody>
      </p:sp>
      <p:sp>
        <p:nvSpPr>
          <p:cNvPr id="223" name="Google Shape;223;p31">
            <a:extLst>
              <a:ext uri="{FF2B5EF4-FFF2-40B4-BE49-F238E27FC236}">
                <a16:creationId xmlns:a16="http://schemas.microsoft.com/office/drawing/2014/main" id="{BAA42F2E-20AB-BDEA-46DC-C219A75D8CB8}"/>
              </a:ext>
            </a:extLst>
          </p:cNvPr>
          <p:cNvSpPr txBox="1">
            <a:spLocks noGrp="1"/>
          </p:cNvSpPr>
          <p:nvPr>
            <p:ph type="title"/>
          </p:nvPr>
        </p:nvSpPr>
        <p:spPr>
          <a:xfrm>
            <a:off x="402421" y="391535"/>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BFOR</a:t>
            </a:r>
            <a:endParaRPr dirty="0"/>
          </a:p>
        </p:txBody>
      </p:sp>
      <p:sp>
        <p:nvSpPr>
          <p:cNvPr id="224" name="Google Shape;224;p31">
            <a:extLst>
              <a:ext uri="{FF2B5EF4-FFF2-40B4-BE49-F238E27FC236}">
                <a16:creationId xmlns:a16="http://schemas.microsoft.com/office/drawing/2014/main" id="{5BCA04C1-8EB3-D41F-4FA0-7E90778837DD}"/>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37</a:t>
            </a:fld>
            <a:endParaRPr dirty="0"/>
          </a:p>
        </p:txBody>
      </p:sp>
    </p:spTree>
    <p:extLst>
      <p:ext uri="{BB962C8B-B14F-4D97-AF65-F5344CB8AC3E}">
        <p14:creationId xmlns:p14="http://schemas.microsoft.com/office/powerpoint/2010/main" val="3956798430"/>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68B0931C-8111-C62B-73B1-61C068573025}"/>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0FEAB659-F10D-77B5-74A3-38F7B9721259}"/>
              </a:ext>
            </a:extLst>
          </p:cNvPr>
          <p:cNvSpPr txBox="1">
            <a:spLocks noGrp="1"/>
          </p:cNvSpPr>
          <p:nvPr>
            <p:ph type="body" idx="1"/>
          </p:nvPr>
        </p:nvSpPr>
        <p:spPr>
          <a:xfrm>
            <a:off x="368710" y="783772"/>
            <a:ext cx="8229600" cy="5385268"/>
          </a:xfrm>
          <a:prstGeom prst="rect">
            <a:avLst/>
          </a:prstGeom>
          <a:noFill/>
          <a:ln>
            <a:noFill/>
          </a:ln>
        </p:spPr>
        <p:txBody>
          <a:bodyPr spcFirstLastPara="1" wrap="square" lIns="91425" tIns="45700" rIns="91425" bIns="45700" anchor="t" anchorCtr="0">
            <a:noAutofit/>
          </a:bodyPr>
          <a:lstStyle/>
          <a:p>
            <a:pPr marL="1096963" lvl="2" indent="-182563">
              <a:spcBef>
                <a:spcPts val="0"/>
              </a:spcBef>
            </a:pPr>
            <a:r>
              <a:rPr lang="en-US" dirty="0"/>
              <a:t>To measure aerobic capacity, the test required employees to run 2.5 kilometres in 11 minutes or less. </a:t>
            </a:r>
          </a:p>
          <a:p>
            <a:pPr marL="1096963" lvl="2" indent="-182563">
              <a:spcBef>
                <a:spcPts val="0"/>
              </a:spcBef>
            </a:pPr>
            <a:r>
              <a:rPr lang="en-US" dirty="0"/>
              <a:t>Meiorin tried to pass this part of the test on four separate occasions, but her best time was 49 seconds over the 11-minute limit. </a:t>
            </a:r>
          </a:p>
          <a:p>
            <a:pPr marL="1096963" lvl="2" indent="-182563">
              <a:spcBef>
                <a:spcPts val="0"/>
              </a:spcBef>
            </a:pPr>
            <a:r>
              <a:rPr lang="en-US" dirty="0"/>
              <a:t>As a result, the government terminated her employment as a forest firefighter.</a:t>
            </a:r>
          </a:p>
          <a:p>
            <a:pPr marL="1096963" lvl="2" indent="-182563">
              <a:spcBef>
                <a:spcPts val="0"/>
              </a:spcBef>
            </a:pPr>
            <a:r>
              <a:rPr lang="en-US" dirty="0"/>
              <a:t>The Supreme Court of Canada found that the rule was discriminatory because Meiorin was able to show the aerobic requirement screened out more women than men on the basis of their differing physical capacities. </a:t>
            </a:r>
          </a:p>
          <a:p>
            <a:pPr marL="1096963" lvl="2" indent="-182563">
              <a:spcBef>
                <a:spcPts val="0"/>
              </a:spcBef>
            </a:pPr>
            <a:r>
              <a:rPr lang="en-US" dirty="0"/>
              <a:t>The issue was whether the discriminatory rule or standard </a:t>
            </a:r>
            <a:r>
              <a:rPr lang="en-US" b="1" dirty="0"/>
              <a:t>could be justified</a:t>
            </a:r>
            <a:r>
              <a:rPr lang="en-US" dirty="0"/>
              <a:t>. </a:t>
            </a:r>
          </a:p>
        </p:txBody>
      </p:sp>
      <p:sp>
        <p:nvSpPr>
          <p:cNvPr id="223" name="Google Shape;223;p31">
            <a:extLst>
              <a:ext uri="{FF2B5EF4-FFF2-40B4-BE49-F238E27FC236}">
                <a16:creationId xmlns:a16="http://schemas.microsoft.com/office/drawing/2014/main" id="{90C78FC4-AF72-B055-F2B8-BDCC82A4F329}"/>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BFOR</a:t>
            </a:r>
            <a:endParaRPr dirty="0"/>
          </a:p>
        </p:txBody>
      </p:sp>
      <p:sp>
        <p:nvSpPr>
          <p:cNvPr id="224" name="Google Shape;224;p31">
            <a:extLst>
              <a:ext uri="{FF2B5EF4-FFF2-40B4-BE49-F238E27FC236}">
                <a16:creationId xmlns:a16="http://schemas.microsoft.com/office/drawing/2014/main" id="{1F58E5CE-306C-C1E6-A9A4-5972B9DD1011}"/>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38</a:t>
            </a:fld>
            <a:endParaRPr dirty="0"/>
          </a:p>
        </p:txBody>
      </p:sp>
    </p:spTree>
    <p:extLst>
      <p:ext uri="{BB962C8B-B14F-4D97-AF65-F5344CB8AC3E}">
        <p14:creationId xmlns:p14="http://schemas.microsoft.com/office/powerpoint/2010/main" val="2099806521"/>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19F84514-4FB9-C9D4-43D5-E8B7710252EC}"/>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3097C8CD-6604-EB73-CD44-BAFFE36BBD79}"/>
              </a:ext>
            </a:extLst>
          </p:cNvPr>
          <p:cNvSpPr txBox="1">
            <a:spLocks noGrp="1"/>
          </p:cNvSpPr>
          <p:nvPr>
            <p:ph type="body" idx="1"/>
          </p:nvPr>
        </p:nvSpPr>
        <p:spPr>
          <a:xfrm>
            <a:off x="368710" y="783772"/>
            <a:ext cx="8229600" cy="5385268"/>
          </a:xfrm>
          <a:prstGeom prst="rect">
            <a:avLst/>
          </a:prstGeom>
          <a:noFill/>
          <a:ln>
            <a:noFill/>
          </a:ln>
        </p:spPr>
        <p:txBody>
          <a:bodyPr spcFirstLastPara="1" wrap="square" lIns="91425" tIns="45700" rIns="91425" bIns="45700" anchor="t" anchorCtr="0">
            <a:noAutofit/>
          </a:bodyPr>
          <a:lstStyle/>
          <a:p>
            <a:pPr marL="1096963" lvl="2" indent="-182563">
              <a:spcBef>
                <a:spcPts val="0"/>
              </a:spcBef>
            </a:pPr>
            <a:r>
              <a:rPr lang="en-US" dirty="0"/>
              <a:t>Reversing previous law, the Court ruled that there should not be separate categories of discrimination: direct and constructive (adverse impact). </a:t>
            </a:r>
          </a:p>
          <a:p>
            <a:pPr marL="1096963" lvl="2" indent="-182563">
              <a:spcBef>
                <a:spcPts val="0"/>
              </a:spcBef>
            </a:pPr>
            <a:r>
              <a:rPr lang="en-US" dirty="0"/>
              <a:t>Whatever form discrimination takes, job rules or qualifications that detrimentally affect people or groups on the basis of a prohibited ground of discrimination should be subject to the same analysis. </a:t>
            </a:r>
          </a:p>
          <a:p>
            <a:pPr marL="1096963" lvl="2" indent="-182563">
              <a:spcBef>
                <a:spcPts val="0"/>
              </a:spcBef>
            </a:pPr>
            <a:r>
              <a:rPr lang="en-US" dirty="0"/>
              <a:t>The Court established a </a:t>
            </a:r>
            <a:r>
              <a:rPr lang="en-US" b="1" dirty="0"/>
              <a:t>three-part test </a:t>
            </a:r>
            <a:r>
              <a:rPr lang="en-US" dirty="0"/>
              <a:t>to determine when a discriminatory rule or qualification is justifiable. </a:t>
            </a:r>
          </a:p>
          <a:p>
            <a:pPr marL="1096963" lvl="2" indent="-182563">
              <a:spcBef>
                <a:spcPts val="0"/>
              </a:spcBef>
            </a:pPr>
            <a:r>
              <a:rPr lang="en-US" dirty="0"/>
              <a:t>To successfully defend a discriminatory standard or rule, the employer must:</a:t>
            </a:r>
          </a:p>
          <a:p>
            <a:pPr marL="1096963" lvl="2" indent="-182563">
              <a:spcBef>
                <a:spcPts val="0"/>
              </a:spcBef>
            </a:pPr>
            <a:r>
              <a:rPr lang="en-US" dirty="0"/>
              <a:t>1. demonstrate that a rational connection exists between the purpose for which the standard was introduced and the objective requirements of the job;</a:t>
            </a:r>
          </a:p>
        </p:txBody>
      </p:sp>
      <p:sp>
        <p:nvSpPr>
          <p:cNvPr id="223" name="Google Shape;223;p31">
            <a:extLst>
              <a:ext uri="{FF2B5EF4-FFF2-40B4-BE49-F238E27FC236}">
                <a16:creationId xmlns:a16="http://schemas.microsoft.com/office/drawing/2014/main" id="{FFC38B5F-F1D5-86C7-330F-22FA2C7D8215}"/>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BFOR</a:t>
            </a:r>
            <a:endParaRPr dirty="0"/>
          </a:p>
        </p:txBody>
      </p:sp>
      <p:sp>
        <p:nvSpPr>
          <p:cNvPr id="224" name="Google Shape;224;p31">
            <a:extLst>
              <a:ext uri="{FF2B5EF4-FFF2-40B4-BE49-F238E27FC236}">
                <a16:creationId xmlns:a16="http://schemas.microsoft.com/office/drawing/2014/main" id="{28039AC3-2A41-DF9F-41ED-5B55D3EF0FE7}"/>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39</a:t>
            </a:fld>
            <a:endParaRPr dirty="0"/>
          </a:p>
        </p:txBody>
      </p:sp>
    </p:spTree>
    <p:extLst>
      <p:ext uri="{BB962C8B-B14F-4D97-AF65-F5344CB8AC3E}">
        <p14:creationId xmlns:p14="http://schemas.microsoft.com/office/powerpoint/2010/main" val="90258224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body" idx="1"/>
          </p:nvPr>
        </p:nvSpPr>
        <p:spPr>
          <a:xfrm>
            <a:off x="457200" y="1891145"/>
            <a:ext cx="8229600" cy="4433455"/>
          </a:xfrm>
          <a:prstGeom prst="rect">
            <a:avLst/>
          </a:prstGeom>
          <a:noFill/>
          <a:ln>
            <a:noFill/>
          </a:ln>
        </p:spPr>
        <p:txBody>
          <a:bodyPr spcFirstLastPara="1" wrap="square" lIns="91425" tIns="45700" rIns="91425" bIns="45700" anchor="t" anchorCtr="0">
            <a:noAutofit/>
          </a:bodyPr>
          <a:lstStyle/>
          <a:p>
            <a:pPr marL="182563" lvl="0" indent="-182563">
              <a:spcBef>
                <a:spcPts val="0"/>
              </a:spcBef>
              <a:buSzPts val="2040"/>
            </a:pPr>
            <a:r>
              <a:rPr lang="en-US" sz="2400" dirty="0"/>
              <a:t>Historically, discrimination was legal in Canada</a:t>
            </a:r>
          </a:p>
          <a:p>
            <a:pPr marL="182563" lvl="0" indent="-182563">
              <a:spcBef>
                <a:spcPts val="0"/>
              </a:spcBef>
              <a:buSzPts val="2040"/>
            </a:pPr>
            <a:r>
              <a:rPr lang="en-US" sz="2400" dirty="0"/>
              <a:t>Stores could refuse service</a:t>
            </a:r>
          </a:p>
          <a:p>
            <a:pPr marL="182563" lvl="0" indent="-182563">
              <a:spcBef>
                <a:spcPts val="0"/>
              </a:spcBef>
              <a:buSzPts val="2040"/>
            </a:pPr>
            <a:r>
              <a:rPr lang="en-US" sz="2400" dirty="0"/>
              <a:t>Landlords could refuse housing</a:t>
            </a:r>
          </a:p>
          <a:p>
            <a:pPr marL="182563" lvl="0" indent="-182563">
              <a:spcBef>
                <a:spcPts val="0"/>
              </a:spcBef>
              <a:buSzPts val="2040"/>
            </a:pPr>
            <a:r>
              <a:rPr lang="en-US" sz="2400" dirty="0"/>
              <a:t>Employers could refuse to hire individuals for whatever reason they chose, including race, gender, or marital status</a:t>
            </a:r>
          </a:p>
          <a:p>
            <a:pPr marL="182563" lvl="0" indent="-182563">
              <a:spcBef>
                <a:spcPts val="0"/>
              </a:spcBef>
              <a:buSzPts val="2040"/>
            </a:pPr>
            <a:r>
              <a:rPr lang="en-US" sz="2400" dirty="0"/>
              <a:t>British Columbia embraced racism vehemently.</a:t>
            </a:r>
          </a:p>
        </p:txBody>
      </p:sp>
      <p:sp>
        <p:nvSpPr>
          <p:cNvPr id="114" name="Google Shape;114;p17"/>
          <p:cNvSpPr txBox="1">
            <a:spLocks noGrp="1"/>
          </p:cNvSpPr>
          <p:nvPr>
            <p:ph type="title"/>
          </p:nvPr>
        </p:nvSpPr>
        <p:spPr>
          <a:xfrm>
            <a:off x="457200" y="6858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Historically</a:t>
            </a:r>
            <a:r>
              <a:rPr lang="en-US" dirty="0">
                <a:latin typeface="Arial"/>
                <a:ea typeface="Arial"/>
                <a:cs typeface="Arial"/>
                <a:sym typeface="Arial"/>
              </a:rPr>
              <a:t>…</a:t>
            </a:r>
            <a:endParaRPr dirty="0"/>
          </a:p>
        </p:txBody>
      </p:sp>
      <p:sp>
        <p:nvSpPr>
          <p:cNvPr id="115" name="Google Shape;115;p17"/>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BA578C79-459A-188E-EDAB-CF9EE02D2A98}"/>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6ABDAEC6-9FF4-E8B0-6760-8446502E52B2}"/>
              </a:ext>
            </a:extLst>
          </p:cNvPr>
          <p:cNvSpPr txBox="1">
            <a:spLocks noGrp="1"/>
          </p:cNvSpPr>
          <p:nvPr>
            <p:ph type="body" idx="1"/>
          </p:nvPr>
        </p:nvSpPr>
        <p:spPr>
          <a:xfrm>
            <a:off x="368710" y="783772"/>
            <a:ext cx="8229600" cy="5385268"/>
          </a:xfrm>
          <a:prstGeom prst="rect">
            <a:avLst/>
          </a:prstGeom>
          <a:noFill/>
          <a:ln>
            <a:noFill/>
          </a:ln>
        </p:spPr>
        <p:txBody>
          <a:bodyPr spcFirstLastPara="1" wrap="square" lIns="91425" tIns="45700" rIns="91425" bIns="45700" anchor="t" anchorCtr="0">
            <a:noAutofit/>
          </a:bodyPr>
          <a:lstStyle/>
          <a:p>
            <a:pPr marL="1096963" lvl="2" indent="-182563">
              <a:spcBef>
                <a:spcPts val="0"/>
              </a:spcBef>
            </a:pPr>
            <a:r>
              <a:rPr lang="en-US" dirty="0"/>
              <a:t>2. demonstrate that the standard was adopted in an honest and good-faith belief that it was necessary for the per-formance of the job; and</a:t>
            </a:r>
          </a:p>
          <a:p>
            <a:pPr marL="1096963" lvl="2" indent="-182563">
              <a:spcBef>
                <a:spcPts val="0"/>
              </a:spcBef>
            </a:pPr>
            <a:r>
              <a:rPr lang="en-US" dirty="0"/>
              <a:t>3. establish that the standard was reasonably necessary to accomplish that legitimate work-related purpose. </a:t>
            </a:r>
          </a:p>
          <a:p>
            <a:pPr marL="1096963" lvl="2" indent="-182563">
              <a:spcBef>
                <a:spcPts val="0"/>
              </a:spcBef>
            </a:pPr>
            <a:r>
              <a:rPr lang="en-US" dirty="0"/>
              <a:t>To establish this, the employer must show that it was impossible to accommodate employees who share the characteristics of the claimant </a:t>
            </a:r>
            <a:r>
              <a:rPr lang="en-US" b="1" dirty="0"/>
              <a:t>without imposing undue hardship on itself</a:t>
            </a:r>
            <a:r>
              <a:rPr lang="en-US" dirty="0"/>
              <a:t>.</a:t>
            </a:r>
          </a:p>
          <a:p>
            <a:pPr marL="1096963" lvl="2" indent="-182563">
              <a:spcBef>
                <a:spcPts val="0"/>
              </a:spcBef>
            </a:pPr>
            <a:r>
              <a:rPr lang="en-US" dirty="0"/>
              <a:t>The employer in Meiorin met the first two tests but failed the third. </a:t>
            </a:r>
          </a:p>
          <a:p>
            <a:pPr marL="1096963" lvl="2" indent="-182563">
              <a:spcBef>
                <a:spcPts val="0"/>
              </a:spcBef>
            </a:pPr>
            <a:r>
              <a:rPr lang="en-US" dirty="0"/>
              <a:t>BC government was unable to prove that the aerobic standard was reasonably necessary for a forest firefighter to perform the job safely and efficiently or that accommodation was impossible… without </a:t>
            </a:r>
            <a:r>
              <a:rPr lang="en-US" b="1" dirty="0"/>
              <a:t>undue hardship</a:t>
            </a:r>
            <a:r>
              <a:rPr lang="en-US" dirty="0"/>
              <a:t>.</a:t>
            </a:r>
          </a:p>
        </p:txBody>
      </p:sp>
      <p:sp>
        <p:nvSpPr>
          <p:cNvPr id="223" name="Google Shape;223;p31">
            <a:extLst>
              <a:ext uri="{FF2B5EF4-FFF2-40B4-BE49-F238E27FC236}">
                <a16:creationId xmlns:a16="http://schemas.microsoft.com/office/drawing/2014/main" id="{6D5F1B77-A5F7-5428-12A3-2614E4399D55}"/>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BFOR</a:t>
            </a:r>
            <a:endParaRPr dirty="0"/>
          </a:p>
        </p:txBody>
      </p:sp>
      <p:sp>
        <p:nvSpPr>
          <p:cNvPr id="224" name="Google Shape;224;p31">
            <a:extLst>
              <a:ext uri="{FF2B5EF4-FFF2-40B4-BE49-F238E27FC236}">
                <a16:creationId xmlns:a16="http://schemas.microsoft.com/office/drawing/2014/main" id="{7A2051AD-9108-9B67-FE57-C8F2EEF4DBEF}"/>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40</a:t>
            </a:fld>
            <a:endParaRPr dirty="0"/>
          </a:p>
        </p:txBody>
      </p:sp>
    </p:spTree>
    <p:extLst>
      <p:ext uri="{BB962C8B-B14F-4D97-AF65-F5344CB8AC3E}">
        <p14:creationId xmlns:p14="http://schemas.microsoft.com/office/powerpoint/2010/main" val="545168450"/>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88850D27-AAFD-E38A-B97D-E249D7D343AB}"/>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604726AE-E9E3-3DF7-0D83-E13CB83B2A80}"/>
              </a:ext>
            </a:extLst>
          </p:cNvPr>
          <p:cNvSpPr txBox="1">
            <a:spLocks noGrp="1"/>
          </p:cNvSpPr>
          <p:nvPr>
            <p:ph type="body" idx="1"/>
          </p:nvPr>
        </p:nvSpPr>
        <p:spPr>
          <a:xfrm>
            <a:off x="141275" y="879806"/>
            <a:ext cx="8229600" cy="5385268"/>
          </a:xfrm>
          <a:prstGeom prst="rect">
            <a:avLst/>
          </a:prstGeom>
          <a:noFill/>
          <a:ln>
            <a:noFill/>
          </a:ln>
        </p:spPr>
        <p:txBody>
          <a:bodyPr spcFirstLastPara="1" wrap="square" lIns="91425" tIns="45700" rIns="91425" bIns="45700" anchor="t" anchorCtr="0">
            <a:noAutofit/>
          </a:bodyPr>
          <a:lstStyle/>
          <a:p>
            <a:pPr marL="1257300" lvl="2">
              <a:spcBef>
                <a:spcPts val="0"/>
              </a:spcBef>
            </a:pPr>
            <a:r>
              <a:rPr lang="en-US" dirty="0"/>
              <a:t>Once an employee makes a </a:t>
            </a:r>
            <a:r>
              <a:rPr lang="en-US" i="1" dirty="0"/>
              <a:t>prima facie</a:t>
            </a:r>
            <a:r>
              <a:rPr lang="en-US" dirty="0"/>
              <a:t> case of discrimination, the onus shifts to the employer to present evidence showing that accommodating the employee would create undue hardship</a:t>
            </a:r>
          </a:p>
          <a:p>
            <a:pPr marL="1257300" lvl="2">
              <a:spcBef>
                <a:spcPts val="0"/>
              </a:spcBef>
            </a:pPr>
            <a:r>
              <a:rPr lang="en-US" b="1" dirty="0"/>
              <a:t>Undue hardship </a:t>
            </a:r>
            <a:r>
              <a:rPr lang="en-US" dirty="0"/>
              <a:t>is not defined in the legislation</a:t>
            </a:r>
          </a:p>
          <a:p>
            <a:pPr marL="1714500" lvl="3">
              <a:spcBef>
                <a:spcPts val="0"/>
              </a:spcBef>
            </a:pPr>
            <a:r>
              <a:rPr lang="en-US" dirty="0"/>
              <a:t>Instead, we draw inferences from case law regarding the factors that are normally considered when evaluating undue hardship</a:t>
            </a:r>
          </a:p>
          <a:p>
            <a:pPr marL="1257300" lvl="2">
              <a:spcBef>
                <a:spcPts val="0"/>
              </a:spcBef>
            </a:pPr>
            <a:r>
              <a:rPr lang="en-US" dirty="0"/>
              <a:t>The Supreme Court emphasizes the importance of interpreting undue hardship reasonably and in consideration of each unique situation: “What constitutes [undue hardship] is a question of fact and will vary with the circumstances of the case” (at 984)</a:t>
            </a:r>
          </a:p>
        </p:txBody>
      </p:sp>
      <p:sp>
        <p:nvSpPr>
          <p:cNvPr id="223" name="Google Shape;223;p31">
            <a:extLst>
              <a:ext uri="{FF2B5EF4-FFF2-40B4-BE49-F238E27FC236}">
                <a16:creationId xmlns:a16="http://schemas.microsoft.com/office/drawing/2014/main" id="{C74C89B2-D694-89DC-2164-932533932111}"/>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Undue Hardship</a:t>
            </a:r>
            <a:endParaRPr dirty="0"/>
          </a:p>
        </p:txBody>
      </p:sp>
      <p:sp>
        <p:nvSpPr>
          <p:cNvPr id="224" name="Google Shape;224;p31">
            <a:extLst>
              <a:ext uri="{FF2B5EF4-FFF2-40B4-BE49-F238E27FC236}">
                <a16:creationId xmlns:a16="http://schemas.microsoft.com/office/drawing/2014/main" id="{F3857F1D-3770-68D0-D0C5-5F9B305A4049}"/>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41</a:t>
            </a:fld>
            <a:endParaRPr dirty="0"/>
          </a:p>
        </p:txBody>
      </p:sp>
    </p:spTree>
    <p:extLst>
      <p:ext uri="{BB962C8B-B14F-4D97-AF65-F5344CB8AC3E}">
        <p14:creationId xmlns:p14="http://schemas.microsoft.com/office/powerpoint/2010/main" val="2413413306"/>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93735BD2-CF48-A60A-D316-FB8E635AF000}"/>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CE220ABC-C4BA-F56B-B807-D4165D5C92A5}"/>
              </a:ext>
            </a:extLst>
          </p:cNvPr>
          <p:cNvSpPr txBox="1">
            <a:spLocks noGrp="1"/>
          </p:cNvSpPr>
          <p:nvPr>
            <p:ph type="body" idx="1"/>
          </p:nvPr>
        </p:nvSpPr>
        <p:spPr>
          <a:xfrm>
            <a:off x="309717" y="686854"/>
            <a:ext cx="8229600" cy="5385268"/>
          </a:xfrm>
          <a:prstGeom prst="rect">
            <a:avLst/>
          </a:prstGeom>
          <a:noFill/>
          <a:ln>
            <a:noFill/>
          </a:ln>
        </p:spPr>
        <p:txBody>
          <a:bodyPr spcFirstLastPara="1" wrap="square" lIns="91425" tIns="45700" rIns="91425" bIns="45700" anchor="t" anchorCtr="0">
            <a:noAutofit/>
          </a:bodyPr>
          <a:lstStyle/>
          <a:p>
            <a:pPr marL="1257300" lvl="2">
              <a:spcBef>
                <a:spcPts val="0"/>
              </a:spcBef>
            </a:pPr>
            <a:r>
              <a:rPr lang="en-US" dirty="0"/>
              <a:t>Tribunals have found that undue hardship occurs if accommodation creates “onerous conditions,” “intolerable financial costs,” or “serious disruption” to the business</a:t>
            </a:r>
          </a:p>
          <a:p>
            <a:pPr marL="1257300" lvl="2">
              <a:spcBef>
                <a:spcPts val="0"/>
              </a:spcBef>
            </a:pPr>
            <a:r>
              <a:rPr lang="en-US" dirty="0"/>
              <a:t>Some hardship may be unavoidable, but where the line is drawn in each case depends on the </a:t>
            </a:r>
            <a:r>
              <a:rPr lang="en-US" b="1" dirty="0"/>
              <a:t>following factors</a:t>
            </a:r>
            <a:r>
              <a:rPr lang="en-US" dirty="0"/>
              <a:t>:</a:t>
            </a:r>
          </a:p>
          <a:p>
            <a:pPr marL="1714500" lvl="3">
              <a:spcBef>
                <a:spcPts val="0"/>
              </a:spcBef>
            </a:pPr>
            <a:endParaRPr lang="en-US" dirty="0"/>
          </a:p>
          <a:p>
            <a:pPr marL="1714500" lvl="3">
              <a:spcBef>
                <a:spcPts val="0"/>
              </a:spcBef>
            </a:pPr>
            <a:r>
              <a:rPr lang="en-US" dirty="0"/>
              <a:t>1. Financial costs. These must be quantifiable, not merely speculation</a:t>
            </a:r>
          </a:p>
          <a:p>
            <a:pPr marL="2171700" lvl="4">
              <a:spcBef>
                <a:spcPts val="0"/>
              </a:spcBef>
            </a:pPr>
            <a:r>
              <a:rPr lang="en-US" dirty="0"/>
              <a:t>For example, if an employee has multiple sclerosis and deterioration is expected over time, the fact that additional accommodation may be needed in the future cannot be used to assess the employer’s current ability to accommodate</a:t>
            </a:r>
          </a:p>
          <a:p>
            <a:pPr marL="2171700" lvl="4">
              <a:spcBef>
                <a:spcPts val="0"/>
              </a:spcBef>
            </a:pPr>
            <a:r>
              <a:rPr lang="en-US" dirty="0"/>
              <a:t>Costs must be so significant that they would substantially affect the productivity or efficiency of the employer</a:t>
            </a:r>
          </a:p>
          <a:p>
            <a:pPr marL="2171700" lvl="4">
              <a:spcBef>
                <a:spcPts val="0"/>
              </a:spcBef>
            </a:pPr>
            <a:r>
              <a:rPr lang="en-US" dirty="0"/>
              <a:t>A tribunal would normally consider the costs to the entire organization, not just one branch or unit</a:t>
            </a:r>
          </a:p>
        </p:txBody>
      </p:sp>
      <p:sp>
        <p:nvSpPr>
          <p:cNvPr id="223" name="Google Shape;223;p31">
            <a:extLst>
              <a:ext uri="{FF2B5EF4-FFF2-40B4-BE49-F238E27FC236}">
                <a16:creationId xmlns:a16="http://schemas.microsoft.com/office/drawing/2014/main" id="{A8BDED32-2A49-450B-C9C1-D5E2397A6200}"/>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Undue Hardship</a:t>
            </a:r>
            <a:endParaRPr dirty="0"/>
          </a:p>
        </p:txBody>
      </p:sp>
      <p:sp>
        <p:nvSpPr>
          <p:cNvPr id="224" name="Google Shape;224;p31">
            <a:extLst>
              <a:ext uri="{FF2B5EF4-FFF2-40B4-BE49-F238E27FC236}">
                <a16:creationId xmlns:a16="http://schemas.microsoft.com/office/drawing/2014/main" id="{E769A813-3D45-95B3-7834-D02B9D704841}"/>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42</a:t>
            </a:fld>
            <a:endParaRPr dirty="0"/>
          </a:p>
        </p:txBody>
      </p:sp>
    </p:spTree>
    <p:extLst>
      <p:ext uri="{BB962C8B-B14F-4D97-AF65-F5344CB8AC3E}">
        <p14:creationId xmlns:p14="http://schemas.microsoft.com/office/powerpoint/2010/main" val="3003368238"/>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92B02529-5C24-27CF-D7BD-3945206DFA76}"/>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8E8A5101-8405-3C50-FE09-F791AD3F6D9D}"/>
              </a:ext>
            </a:extLst>
          </p:cNvPr>
          <p:cNvSpPr txBox="1">
            <a:spLocks noGrp="1"/>
          </p:cNvSpPr>
          <p:nvPr>
            <p:ph type="body" idx="1"/>
          </p:nvPr>
        </p:nvSpPr>
        <p:spPr>
          <a:xfrm>
            <a:off x="0" y="891838"/>
            <a:ext cx="8229600" cy="5385268"/>
          </a:xfrm>
          <a:prstGeom prst="rect">
            <a:avLst/>
          </a:prstGeom>
          <a:noFill/>
          <a:ln>
            <a:noFill/>
          </a:ln>
        </p:spPr>
        <p:txBody>
          <a:bodyPr spcFirstLastPara="1" wrap="square" lIns="91425" tIns="45700" rIns="91425" bIns="45700" anchor="t" anchorCtr="0">
            <a:noAutofit/>
          </a:bodyPr>
          <a:lstStyle/>
          <a:p>
            <a:pPr marL="2171700" lvl="4">
              <a:spcBef>
                <a:spcPts val="0"/>
              </a:spcBef>
            </a:pPr>
            <a:r>
              <a:rPr lang="en-US" dirty="0"/>
              <a:t>Furthermore, a tribunal will take into consideration the ability to amortize costs (spread them out over time), as well as any tax exemptions, grants, or subsidies that will offset anticipated losses</a:t>
            </a:r>
          </a:p>
          <a:p>
            <a:pPr marL="1714500" lvl="3">
              <a:spcBef>
                <a:spcPts val="0"/>
              </a:spcBef>
            </a:pPr>
            <a:r>
              <a:rPr lang="en-US" dirty="0"/>
              <a:t>2. Size and resources of the employer</a:t>
            </a:r>
          </a:p>
          <a:p>
            <a:pPr marL="2171700" lvl="4">
              <a:spcBef>
                <a:spcPts val="0"/>
              </a:spcBef>
            </a:pPr>
            <a:r>
              <a:rPr lang="en-US" dirty="0"/>
              <a:t>The costs of modifying premises or equipment and the ability to amortize those costs will be considered</a:t>
            </a:r>
          </a:p>
          <a:p>
            <a:pPr marL="2171700" lvl="4">
              <a:spcBef>
                <a:spcPts val="0"/>
              </a:spcBef>
            </a:pPr>
            <a:r>
              <a:rPr lang="en-US" dirty="0"/>
              <a:t>The larger the organization, the more likely it will be that it can afford a wider range of accommodations without reaching undue hardship</a:t>
            </a:r>
          </a:p>
          <a:p>
            <a:pPr marL="1714500" lvl="3">
              <a:spcBef>
                <a:spcPts val="0"/>
              </a:spcBef>
            </a:pPr>
            <a:r>
              <a:rPr lang="en-US" dirty="0"/>
              <a:t>3. Disruption of operations</a:t>
            </a:r>
          </a:p>
          <a:p>
            <a:pPr marL="2171700" lvl="4">
              <a:spcBef>
                <a:spcPts val="0"/>
              </a:spcBef>
            </a:pPr>
            <a:r>
              <a:rPr lang="en-US" dirty="0"/>
              <a:t>This refers to the extent to which an employer is prevented from carrying out essential business functions</a:t>
            </a:r>
          </a:p>
          <a:p>
            <a:pPr marL="2171700" lvl="4">
              <a:spcBef>
                <a:spcPts val="0"/>
              </a:spcBef>
            </a:pPr>
            <a:r>
              <a:rPr lang="en-US" dirty="0"/>
              <a:t>For example, if no productive work is available to offer an employee, then accommodation may create an undue hardship</a:t>
            </a:r>
          </a:p>
        </p:txBody>
      </p:sp>
      <p:sp>
        <p:nvSpPr>
          <p:cNvPr id="223" name="Google Shape;223;p31">
            <a:extLst>
              <a:ext uri="{FF2B5EF4-FFF2-40B4-BE49-F238E27FC236}">
                <a16:creationId xmlns:a16="http://schemas.microsoft.com/office/drawing/2014/main" id="{5CA157BD-F090-FC79-A2D4-440A8857A931}"/>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Undue Hardship</a:t>
            </a:r>
            <a:endParaRPr dirty="0"/>
          </a:p>
        </p:txBody>
      </p:sp>
      <p:sp>
        <p:nvSpPr>
          <p:cNvPr id="224" name="Google Shape;224;p31">
            <a:extLst>
              <a:ext uri="{FF2B5EF4-FFF2-40B4-BE49-F238E27FC236}">
                <a16:creationId xmlns:a16="http://schemas.microsoft.com/office/drawing/2014/main" id="{EFCCB586-06E8-8E1A-9220-3C86F0DFB259}"/>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43</a:t>
            </a:fld>
            <a:endParaRPr dirty="0"/>
          </a:p>
        </p:txBody>
      </p:sp>
    </p:spTree>
    <p:extLst>
      <p:ext uri="{BB962C8B-B14F-4D97-AF65-F5344CB8AC3E}">
        <p14:creationId xmlns:p14="http://schemas.microsoft.com/office/powerpoint/2010/main" val="3693970428"/>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5A4210C3-6150-EB3A-6D6E-8AB517EC4349}"/>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F47AD79F-E1AB-947C-455D-D7FA10A38CF6}"/>
              </a:ext>
            </a:extLst>
          </p:cNvPr>
          <p:cNvSpPr txBox="1">
            <a:spLocks noGrp="1"/>
          </p:cNvSpPr>
          <p:nvPr>
            <p:ph type="body" idx="1"/>
          </p:nvPr>
        </p:nvSpPr>
        <p:spPr>
          <a:xfrm>
            <a:off x="309717" y="686854"/>
            <a:ext cx="8229600" cy="5385268"/>
          </a:xfrm>
          <a:prstGeom prst="rect">
            <a:avLst/>
          </a:prstGeom>
          <a:noFill/>
          <a:ln>
            <a:noFill/>
          </a:ln>
        </p:spPr>
        <p:txBody>
          <a:bodyPr spcFirstLastPara="1" wrap="square" lIns="91425" tIns="45700" rIns="91425" bIns="45700" anchor="t" anchorCtr="0">
            <a:noAutofit/>
          </a:bodyPr>
          <a:lstStyle/>
          <a:p>
            <a:pPr marL="1714500" lvl="3">
              <a:spcBef>
                <a:spcPts val="0"/>
              </a:spcBef>
            </a:pPr>
            <a:r>
              <a:rPr lang="en-US" dirty="0"/>
              <a:t>4. Morale problems of other employees</a:t>
            </a:r>
          </a:p>
          <a:p>
            <a:pPr marL="2171700" lvl="4">
              <a:spcBef>
                <a:spcPts val="0"/>
              </a:spcBef>
            </a:pPr>
            <a:r>
              <a:rPr lang="en-US" dirty="0"/>
              <a:t>Morale problems refer to the effects of an increased workload for other employees</a:t>
            </a:r>
          </a:p>
          <a:p>
            <a:pPr marL="2171700" lvl="4">
              <a:spcBef>
                <a:spcPts val="0"/>
              </a:spcBef>
            </a:pPr>
            <a:r>
              <a:rPr lang="en-US" dirty="0"/>
              <a:t>This might include excessive overtime, stress, sleep difficulties, or other health problems</a:t>
            </a:r>
          </a:p>
          <a:p>
            <a:pPr marL="2171700" lvl="4">
              <a:spcBef>
                <a:spcPts val="0"/>
              </a:spcBef>
            </a:pPr>
            <a:r>
              <a:rPr lang="en-US" dirty="0"/>
              <a:t>It will not be undue hardship if co-workers are simply disgruntled and would prefer the employee was accommodated elsewhere</a:t>
            </a:r>
          </a:p>
          <a:p>
            <a:pPr marL="1714500" lvl="3">
              <a:spcBef>
                <a:spcPts val="0"/>
              </a:spcBef>
            </a:pPr>
            <a:r>
              <a:rPr lang="en-US" dirty="0"/>
              <a:t>5. Substantial interference with the rights of other individuals or groups</a:t>
            </a:r>
          </a:p>
          <a:p>
            <a:pPr marL="2171700" lvl="4">
              <a:spcBef>
                <a:spcPts val="0"/>
              </a:spcBef>
            </a:pPr>
            <a:r>
              <a:rPr lang="en-US" dirty="0"/>
              <a:t>This ensures that an accommodation itself does not result in discrimination</a:t>
            </a:r>
          </a:p>
          <a:p>
            <a:pPr marL="2171700" lvl="4">
              <a:spcBef>
                <a:spcPts val="0"/>
              </a:spcBef>
            </a:pPr>
            <a:r>
              <a:rPr lang="en-US" dirty="0"/>
              <a:t>The concerns of other employees must be well-grounded </a:t>
            </a:r>
          </a:p>
          <a:p>
            <a:pPr marL="2171700" lvl="4">
              <a:spcBef>
                <a:spcPts val="0"/>
              </a:spcBef>
            </a:pPr>
            <a:r>
              <a:rPr lang="en-US" dirty="0"/>
              <a:t>An example might include an accommodation that is a substantial departure from the terms and conditions of a collective agreement</a:t>
            </a:r>
          </a:p>
          <a:p>
            <a:pPr marL="2171700" lvl="4">
              <a:spcBef>
                <a:spcPts val="0"/>
              </a:spcBef>
            </a:pPr>
            <a:r>
              <a:rPr lang="en-US" dirty="0"/>
              <a:t>For example, seniority rights of unionized employees are considered a cornerstone provision of a collective agreement and should not be interfered with lightly (see Kelowna City and CUPE Local 338 [2003])</a:t>
            </a:r>
          </a:p>
        </p:txBody>
      </p:sp>
      <p:sp>
        <p:nvSpPr>
          <p:cNvPr id="223" name="Google Shape;223;p31">
            <a:extLst>
              <a:ext uri="{FF2B5EF4-FFF2-40B4-BE49-F238E27FC236}">
                <a16:creationId xmlns:a16="http://schemas.microsoft.com/office/drawing/2014/main" id="{9D69E53B-53B6-B5A7-3D93-C6C177546F37}"/>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Undue Hardship</a:t>
            </a:r>
            <a:endParaRPr dirty="0"/>
          </a:p>
        </p:txBody>
      </p:sp>
      <p:sp>
        <p:nvSpPr>
          <p:cNvPr id="224" name="Google Shape;224;p31">
            <a:extLst>
              <a:ext uri="{FF2B5EF4-FFF2-40B4-BE49-F238E27FC236}">
                <a16:creationId xmlns:a16="http://schemas.microsoft.com/office/drawing/2014/main" id="{80B96B0E-5A77-86AA-3552-F09021A64136}"/>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44</a:t>
            </a:fld>
            <a:endParaRPr dirty="0"/>
          </a:p>
        </p:txBody>
      </p:sp>
    </p:spTree>
    <p:extLst>
      <p:ext uri="{BB962C8B-B14F-4D97-AF65-F5344CB8AC3E}">
        <p14:creationId xmlns:p14="http://schemas.microsoft.com/office/powerpoint/2010/main" val="2023201476"/>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2421CBFF-3C9B-7B61-AC07-E38C0C5113C2}"/>
            </a:ext>
          </a:extLst>
        </p:cNvPr>
        <p:cNvGrpSpPr/>
        <p:nvPr/>
      </p:nvGrpSpPr>
      <p:grpSpPr>
        <a:xfrm>
          <a:off x="0" y="0"/>
          <a:ext cx="0" cy="0"/>
          <a:chOff x="0" y="0"/>
          <a:chExt cx="0" cy="0"/>
        </a:xfrm>
      </p:grpSpPr>
      <p:sp>
        <p:nvSpPr>
          <p:cNvPr id="222" name="Google Shape;222;p31">
            <a:extLst>
              <a:ext uri="{FF2B5EF4-FFF2-40B4-BE49-F238E27FC236}">
                <a16:creationId xmlns:a16="http://schemas.microsoft.com/office/drawing/2014/main" id="{A1CF65A0-813F-B612-3C2B-F28B3643A0EA}"/>
              </a:ext>
            </a:extLst>
          </p:cNvPr>
          <p:cNvSpPr txBox="1">
            <a:spLocks noGrp="1"/>
          </p:cNvSpPr>
          <p:nvPr>
            <p:ph type="body" idx="1"/>
          </p:nvPr>
        </p:nvSpPr>
        <p:spPr>
          <a:xfrm>
            <a:off x="267578" y="1129306"/>
            <a:ext cx="8229600" cy="5385268"/>
          </a:xfrm>
          <a:prstGeom prst="rect">
            <a:avLst/>
          </a:prstGeom>
          <a:noFill/>
          <a:ln>
            <a:noFill/>
          </a:ln>
        </p:spPr>
        <p:txBody>
          <a:bodyPr spcFirstLastPara="1" wrap="square" lIns="91425" tIns="45700" rIns="91425" bIns="45700" anchor="t" anchorCtr="0">
            <a:noAutofit/>
          </a:bodyPr>
          <a:lstStyle/>
          <a:p>
            <a:pPr marL="1714500" lvl="3">
              <a:spcBef>
                <a:spcPts val="0"/>
              </a:spcBef>
            </a:pPr>
            <a:r>
              <a:rPr lang="en-US" dirty="0"/>
              <a:t>6. Interchangeability of workforce and facilities</a:t>
            </a:r>
          </a:p>
          <a:p>
            <a:pPr marL="2171700" lvl="4">
              <a:spcBef>
                <a:spcPts val="0"/>
              </a:spcBef>
            </a:pPr>
            <a:r>
              <a:rPr lang="en-US" dirty="0"/>
              <a:t>The ability to relocate employees to other positions on a permanent or temporary basis is a factor in evaluating undue hardship and makes it easier for larger organizations to accommodate</a:t>
            </a:r>
          </a:p>
          <a:p>
            <a:pPr marL="1714500" lvl="3">
              <a:spcBef>
                <a:spcPts val="0"/>
              </a:spcBef>
            </a:pPr>
            <a:r>
              <a:rPr lang="en-US" dirty="0"/>
              <a:t>7. Health and safety concerns.</a:t>
            </a:r>
          </a:p>
          <a:p>
            <a:pPr marL="2171700" lvl="4">
              <a:spcBef>
                <a:spcPts val="0"/>
              </a:spcBef>
            </a:pPr>
            <a:r>
              <a:rPr lang="en-US" dirty="0"/>
              <a:t>If an accommodation is potentially a safety risk, the employer must consider the level of risk and who bears the risk</a:t>
            </a:r>
          </a:p>
          <a:p>
            <a:pPr marL="2171700" lvl="4">
              <a:spcBef>
                <a:spcPts val="0"/>
              </a:spcBef>
            </a:pPr>
            <a:r>
              <a:rPr lang="en-US" dirty="0"/>
              <a:t>If the potential harm is minor and unlikely to occur, or if the risk is primarily to the employee seeking accommodation, it is unlikely to be considered an undue hardship</a:t>
            </a:r>
          </a:p>
          <a:p>
            <a:pPr marL="2171700" lvl="4">
              <a:spcBef>
                <a:spcPts val="0"/>
              </a:spcBef>
            </a:pPr>
            <a:r>
              <a:rPr lang="en-US" dirty="0"/>
              <a:t>The employer will be expected to consider ways of reducing the safety concern</a:t>
            </a:r>
          </a:p>
        </p:txBody>
      </p:sp>
      <p:sp>
        <p:nvSpPr>
          <p:cNvPr id="223" name="Google Shape;223;p31">
            <a:extLst>
              <a:ext uri="{FF2B5EF4-FFF2-40B4-BE49-F238E27FC236}">
                <a16:creationId xmlns:a16="http://schemas.microsoft.com/office/drawing/2014/main" id="{CC5FA5B7-0386-B051-E696-083B5842D5E1}"/>
              </a:ext>
            </a:extLst>
          </p:cNvPr>
          <p:cNvSpPr txBox="1">
            <a:spLocks noGrp="1"/>
          </p:cNvSpPr>
          <p:nvPr>
            <p:ph type="title"/>
          </p:nvPr>
        </p:nvSpPr>
        <p:spPr>
          <a:xfrm>
            <a:off x="368710" y="121850"/>
            <a:ext cx="8229600" cy="6155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Undue Hardship</a:t>
            </a:r>
            <a:endParaRPr dirty="0"/>
          </a:p>
        </p:txBody>
      </p:sp>
      <p:sp>
        <p:nvSpPr>
          <p:cNvPr id="224" name="Google Shape;224;p31">
            <a:extLst>
              <a:ext uri="{FF2B5EF4-FFF2-40B4-BE49-F238E27FC236}">
                <a16:creationId xmlns:a16="http://schemas.microsoft.com/office/drawing/2014/main" id="{BC1C2D4A-F283-E2C6-ADA0-12D13BC25BC0}"/>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45</a:t>
            </a:fld>
            <a:endParaRPr dirty="0"/>
          </a:p>
        </p:txBody>
      </p:sp>
    </p:spTree>
    <p:extLst>
      <p:ext uri="{BB962C8B-B14F-4D97-AF65-F5344CB8AC3E}">
        <p14:creationId xmlns:p14="http://schemas.microsoft.com/office/powerpoint/2010/main" val="3588495286"/>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body" idx="1"/>
          </p:nvPr>
        </p:nvSpPr>
        <p:spPr>
          <a:xfrm>
            <a:off x="446209" y="2197419"/>
            <a:ext cx="8229600" cy="4038601"/>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1700"/>
              <a:buChar char="•"/>
            </a:pPr>
            <a:r>
              <a:rPr lang="en-US" sz="2000" dirty="0"/>
              <a:t>BC: Section 13(2) expressly prohibits discrimination by employment agencies</a:t>
            </a:r>
            <a:endParaRPr dirty="0"/>
          </a:p>
          <a:p>
            <a:pPr marL="457200" lvl="1" indent="-182563" algn="l" rtl="0">
              <a:lnSpc>
                <a:spcPct val="125000"/>
              </a:lnSpc>
              <a:spcBef>
                <a:spcPts val="900"/>
              </a:spcBef>
              <a:spcAft>
                <a:spcPts val="0"/>
              </a:spcAft>
              <a:buSzPts val="1530"/>
              <a:buChar char="•"/>
            </a:pPr>
            <a:r>
              <a:rPr lang="en-US" sz="1800" dirty="0"/>
              <a:t>Specifically: refusing to refer a candidate, based on a prohibited ground</a:t>
            </a:r>
            <a:endParaRPr dirty="0"/>
          </a:p>
          <a:p>
            <a:pPr marL="182563" lvl="0" indent="-182563" algn="l" rtl="0">
              <a:lnSpc>
                <a:spcPct val="125000"/>
              </a:lnSpc>
              <a:spcBef>
                <a:spcPts val="900"/>
              </a:spcBef>
              <a:spcAft>
                <a:spcPts val="0"/>
              </a:spcAft>
              <a:buSzPts val="1700"/>
              <a:buChar char="•"/>
            </a:pPr>
            <a:r>
              <a:rPr lang="en-US" sz="2000" dirty="0"/>
              <a:t>Agencies cannot accept requests, or act on requests, to hire people based on preferences related to prohibited grounds of discrimination</a:t>
            </a:r>
            <a:endParaRPr dirty="0"/>
          </a:p>
        </p:txBody>
      </p:sp>
      <p:sp>
        <p:nvSpPr>
          <p:cNvPr id="230" name="Google Shape;230;p32"/>
          <p:cNvSpPr txBox="1">
            <a:spLocks noGrp="1"/>
          </p:cNvSpPr>
          <p:nvPr>
            <p:ph type="title"/>
          </p:nvPr>
        </p:nvSpPr>
        <p:spPr>
          <a:xfrm>
            <a:off x="456506" y="777241"/>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Use of Employment Agencies</a:t>
            </a:r>
            <a:endParaRPr dirty="0"/>
          </a:p>
        </p:txBody>
      </p:sp>
      <p:sp>
        <p:nvSpPr>
          <p:cNvPr id="231" name="Google Shape;231;p32"/>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46</a:t>
            </a:fld>
            <a:endParaRPr dirty="0"/>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body" idx="1"/>
          </p:nvPr>
        </p:nvSpPr>
        <p:spPr>
          <a:xfrm>
            <a:off x="457200" y="1752601"/>
            <a:ext cx="8229600" cy="4648200"/>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2380"/>
              <a:buChar char="•"/>
            </a:pPr>
            <a:r>
              <a:rPr lang="en-US" sz="2400" dirty="0"/>
              <a:t>Where and how a job is advertised is important</a:t>
            </a:r>
            <a:endParaRPr sz="2400" dirty="0"/>
          </a:p>
          <a:p>
            <a:pPr marL="182563" lvl="0" indent="-182563" algn="l" rtl="0">
              <a:lnSpc>
                <a:spcPct val="125000"/>
              </a:lnSpc>
              <a:spcBef>
                <a:spcPts val="900"/>
              </a:spcBef>
              <a:spcAft>
                <a:spcPts val="0"/>
              </a:spcAft>
              <a:buSzPts val="2380"/>
              <a:buChar char="•"/>
            </a:pPr>
            <a:r>
              <a:rPr lang="en-US" sz="2400" dirty="0"/>
              <a:t>Section 11</a:t>
            </a:r>
            <a:r>
              <a:rPr lang="en-US" sz="2400" i="1" dirty="0"/>
              <a:t> </a:t>
            </a:r>
            <a:r>
              <a:rPr lang="en-US" sz="2400" dirty="0"/>
              <a:t>of the BC Code prohibits job ads that directly or indirectly discourage people from applying based on a prohibited ground</a:t>
            </a:r>
            <a:endParaRPr sz="2400" dirty="0"/>
          </a:p>
          <a:p>
            <a:pPr marL="182563" lvl="0" indent="-182563" algn="l" rtl="0">
              <a:lnSpc>
                <a:spcPct val="125000"/>
              </a:lnSpc>
              <a:spcBef>
                <a:spcPts val="900"/>
              </a:spcBef>
              <a:spcAft>
                <a:spcPts val="0"/>
              </a:spcAft>
              <a:buSzPts val="2380"/>
              <a:buChar char="•"/>
            </a:pPr>
            <a:r>
              <a:rPr lang="en-US" sz="2400" dirty="0"/>
              <a:t>The wording of a job ad should focus on the qualifications and skills that are required for </a:t>
            </a:r>
            <a:r>
              <a:rPr lang="en-US" sz="2400" i="1" dirty="0"/>
              <a:t>job performance</a:t>
            </a:r>
            <a:r>
              <a:rPr lang="en-US" sz="2400" dirty="0"/>
              <a:t> only</a:t>
            </a:r>
            <a:endParaRPr sz="2400" dirty="0"/>
          </a:p>
        </p:txBody>
      </p:sp>
      <p:sp>
        <p:nvSpPr>
          <p:cNvPr id="237" name="Google Shape;237;p33"/>
          <p:cNvSpPr txBox="1">
            <a:spLocks noGrp="1"/>
          </p:cNvSpPr>
          <p:nvPr>
            <p:ph type="title"/>
          </p:nvPr>
        </p:nvSpPr>
        <p:spPr>
          <a:xfrm>
            <a:off x="457200" y="6096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Job Advertisements</a:t>
            </a:r>
            <a:endParaRPr dirty="0"/>
          </a:p>
        </p:txBody>
      </p:sp>
      <p:sp>
        <p:nvSpPr>
          <p:cNvPr id="238" name="Google Shape;238;p33"/>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47</a:t>
            </a:fld>
            <a:endParaRPr dirty="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body" idx="1"/>
          </p:nvPr>
        </p:nvSpPr>
        <p:spPr>
          <a:xfrm>
            <a:off x="457200" y="1905000"/>
            <a:ext cx="8229600" cy="4648200"/>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2380"/>
              <a:buChar char="•"/>
            </a:pPr>
            <a:r>
              <a:rPr lang="en-US" dirty="0"/>
              <a:t>The application form should:</a:t>
            </a:r>
            <a:endParaRPr dirty="0"/>
          </a:p>
          <a:p>
            <a:pPr marL="457200" lvl="1" indent="-182563" algn="l" rtl="0">
              <a:lnSpc>
                <a:spcPct val="125000"/>
              </a:lnSpc>
              <a:spcBef>
                <a:spcPts val="900"/>
              </a:spcBef>
              <a:spcAft>
                <a:spcPts val="0"/>
              </a:spcAft>
              <a:buSzPts val="2040"/>
              <a:buChar char="•"/>
            </a:pPr>
            <a:r>
              <a:rPr lang="en-US" dirty="0"/>
              <a:t>Avoid discouraging candidates from applying; and</a:t>
            </a:r>
            <a:endParaRPr dirty="0"/>
          </a:p>
          <a:p>
            <a:pPr marL="457200" lvl="1" indent="-182563" algn="l" rtl="0">
              <a:lnSpc>
                <a:spcPct val="125000"/>
              </a:lnSpc>
              <a:spcBef>
                <a:spcPts val="900"/>
              </a:spcBef>
              <a:spcAft>
                <a:spcPts val="0"/>
              </a:spcAft>
              <a:buSzPts val="2040"/>
              <a:buChar char="•"/>
            </a:pPr>
            <a:r>
              <a:rPr lang="en-US" dirty="0"/>
              <a:t>Avoid eliciting information that directly or indirectly excludes individuals on non job-related grounds</a:t>
            </a:r>
            <a:endParaRPr dirty="0"/>
          </a:p>
          <a:p>
            <a:pPr marL="182563" lvl="0" indent="-182563" algn="l" rtl="0">
              <a:lnSpc>
                <a:spcPct val="125000"/>
              </a:lnSpc>
              <a:spcBef>
                <a:spcPts val="900"/>
              </a:spcBef>
              <a:spcAft>
                <a:spcPts val="0"/>
              </a:spcAft>
              <a:buSzPts val="2380"/>
              <a:buChar char="•"/>
            </a:pPr>
            <a:endParaRPr dirty="0"/>
          </a:p>
        </p:txBody>
      </p:sp>
      <p:sp>
        <p:nvSpPr>
          <p:cNvPr id="244" name="Google Shape;244;p34"/>
          <p:cNvSpPr txBox="1">
            <a:spLocks noGrp="1"/>
          </p:cNvSpPr>
          <p:nvPr>
            <p:ph type="title"/>
          </p:nvPr>
        </p:nvSpPr>
        <p:spPr>
          <a:xfrm>
            <a:off x="457200" y="6096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Job Application Forms</a:t>
            </a:r>
            <a:endParaRPr dirty="0"/>
          </a:p>
        </p:txBody>
      </p:sp>
      <p:sp>
        <p:nvSpPr>
          <p:cNvPr id="245" name="Google Shape;245;p34"/>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48</a:t>
            </a:fld>
            <a:endParaRPr dirty="0"/>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body" idx="1"/>
          </p:nvPr>
        </p:nvSpPr>
        <p:spPr>
          <a:xfrm>
            <a:off x="457200" y="1610497"/>
            <a:ext cx="8229600" cy="4648200"/>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1530"/>
              <a:buChar char="•"/>
            </a:pPr>
            <a:r>
              <a:rPr lang="en-US" sz="1800" dirty="0"/>
              <a:t>No contract of employment exists when a conditional offer is made by an employer until those conditions have been fulfilled by the candidate</a:t>
            </a:r>
            <a:endParaRPr dirty="0"/>
          </a:p>
          <a:p>
            <a:pPr marL="182563" lvl="0" indent="-182563" algn="l" rtl="0">
              <a:lnSpc>
                <a:spcPct val="125000"/>
              </a:lnSpc>
              <a:spcBef>
                <a:spcPts val="900"/>
              </a:spcBef>
              <a:spcAft>
                <a:spcPts val="0"/>
              </a:spcAft>
              <a:buSzPts val="1530"/>
              <a:buChar char="•"/>
            </a:pPr>
            <a:r>
              <a:rPr lang="en-US" sz="1800" dirty="0"/>
              <a:t>The conditions may allow the employer to gather information from the candidate that, earlier in the recruitment process, would have been forbidden by the Code</a:t>
            </a:r>
            <a:endParaRPr dirty="0"/>
          </a:p>
          <a:p>
            <a:pPr marL="182563" lvl="0" indent="-182563" algn="l" rtl="0">
              <a:lnSpc>
                <a:spcPct val="125000"/>
              </a:lnSpc>
              <a:spcBef>
                <a:spcPts val="900"/>
              </a:spcBef>
              <a:spcAft>
                <a:spcPts val="0"/>
              </a:spcAft>
              <a:buSzPts val="1530"/>
              <a:buChar char="•"/>
            </a:pPr>
            <a:r>
              <a:rPr lang="en-US" sz="1800" dirty="0"/>
              <a:t>Information that should be requested only </a:t>
            </a:r>
            <a:r>
              <a:rPr lang="en-US" sz="1800" u="sng" dirty="0"/>
              <a:t>after</a:t>
            </a:r>
            <a:r>
              <a:rPr lang="en-US" sz="1800" dirty="0"/>
              <a:t> a conditional offer:</a:t>
            </a:r>
            <a:endParaRPr dirty="0"/>
          </a:p>
          <a:p>
            <a:pPr marL="457200" lvl="1" indent="-182563" algn="l" rtl="0">
              <a:lnSpc>
                <a:spcPct val="125000"/>
              </a:lnSpc>
              <a:spcBef>
                <a:spcPts val="900"/>
              </a:spcBef>
              <a:spcAft>
                <a:spcPts val="0"/>
              </a:spcAft>
              <a:buSzPts val="1530"/>
              <a:buChar char="•"/>
            </a:pPr>
            <a:r>
              <a:rPr lang="en-US" sz="1800" dirty="0"/>
              <a:t>Copy of a driver’s license;</a:t>
            </a:r>
            <a:endParaRPr dirty="0"/>
          </a:p>
          <a:p>
            <a:pPr marL="457200" lvl="1" indent="-182563" algn="l" rtl="0">
              <a:lnSpc>
                <a:spcPct val="125000"/>
              </a:lnSpc>
              <a:spcBef>
                <a:spcPts val="900"/>
              </a:spcBef>
              <a:spcAft>
                <a:spcPts val="0"/>
              </a:spcAft>
              <a:buSzPts val="1530"/>
              <a:buChar char="•"/>
            </a:pPr>
            <a:r>
              <a:rPr lang="en-US" sz="1800" dirty="0"/>
              <a:t>Work authorization from immigration;</a:t>
            </a:r>
            <a:endParaRPr dirty="0"/>
          </a:p>
          <a:p>
            <a:pPr marL="457200" lvl="1" indent="-182563" algn="l" rtl="0">
              <a:lnSpc>
                <a:spcPct val="125000"/>
              </a:lnSpc>
              <a:spcBef>
                <a:spcPts val="900"/>
              </a:spcBef>
              <a:spcAft>
                <a:spcPts val="0"/>
              </a:spcAft>
              <a:buSzPts val="1530"/>
              <a:buChar char="•"/>
            </a:pPr>
            <a:r>
              <a:rPr lang="en-US" sz="1800" dirty="0"/>
              <a:t>Social insurance card;</a:t>
            </a:r>
            <a:endParaRPr dirty="0"/>
          </a:p>
          <a:p>
            <a:pPr marL="457200" lvl="1" indent="-182563" algn="l" rtl="0">
              <a:lnSpc>
                <a:spcPct val="125000"/>
              </a:lnSpc>
              <a:spcBef>
                <a:spcPts val="900"/>
              </a:spcBef>
              <a:spcAft>
                <a:spcPts val="0"/>
              </a:spcAft>
              <a:buSzPts val="1530"/>
              <a:buChar char="•"/>
            </a:pPr>
            <a:r>
              <a:rPr lang="en-US" sz="1800" dirty="0"/>
              <a:t>Transcript or copy of professional credentials; and</a:t>
            </a:r>
            <a:endParaRPr dirty="0"/>
          </a:p>
          <a:p>
            <a:pPr marL="457200" lvl="1" indent="-182563" algn="l" rtl="0">
              <a:lnSpc>
                <a:spcPct val="125000"/>
              </a:lnSpc>
              <a:spcBef>
                <a:spcPts val="900"/>
              </a:spcBef>
              <a:spcAft>
                <a:spcPts val="0"/>
              </a:spcAft>
              <a:buSzPts val="1530"/>
              <a:buChar char="•"/>
            </a:pPr>
            <a:r>
              <a:rPr lang="en-US" sz="1800" dirty="0"/>
              <a:t>Requests for medical or health information.</a:t>
            </a:r>
            <a:endParaRPr sz="1800" dirty="0"/>
          </a:p>
        </p:txBody>
      </p:sp>
      <p:sp>
        <p:nvSpPr>
          <p:cNvPr id="251" name="Google Shape;251;p35"/>
          <p:cNvSpPr txBox="1">
            <a:spLocks noGrp="1"/>
          </p:cNvSpPr>
          <p:nvPr>
            <p:ph type="title"/>
          </p:nvPr>
        </p:nvSpPr>
        <p:spPr>
          <a:xfrm>
            <a:off x="457200" y="6096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latin typeface="Arial"/>
                <a:ea typeface="Arial"/>
                <a:cs typeface="Arial"/>
                <a:sym typeface="Arial"/>
              </a:rPr>
              <a:t>Conditional Offers of Employment</a:t>
            </a:r>
            <a:endParaRPr dirty="0"/>
          </a:p>
        </p:txBody>
      </p:sp>
      <p:sp>
        <p:nvSpPr>
          <p:cNvPr id="252" name="Google Shape;252;p3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49</a:t>
            </a:fld>
            <a:endParaRPr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2469990-AC14-B0BC-B271-4D52FB515FF5}"/>
            </a:ext>
          </a:extLst>
        </p:cNvPr>
        <p:cNvGrpSpPr/>
        <p:nvPr/>
      </p:nvGrpSpPr>
      <p:grpSpPr>
        <a:xfrm>
          <a:off x="0" y="0"/>
          <a:ext cx="0" cy="0"/>
          <a:chOff x="0" y="0"/>
          <a:chExt cx="0" cy="0"/>
        </a:xfrm>
      </p:grpSpPr>
      <p:sp>
        <p:nvSpPr>
          <p:cNvPr id="115" name="Google Shape;115;p17">
            <a:extLst>
              <a:ext uri="{FF2B5EF4-FFF2-40B4-BE49-F238E27FC236}">
                <a16:creationId xmlns:a16="http://schemas.microsoft.com/office/drawing/2014/main" id="{85C3ADA2-F1AD-6AB1-A559-BB35092B9979}"/>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dirty="0"/>
          </a:p>
        </p:txBody>
      </p:sp>
      <p:pic>
        <p:nvPicPr>
          <p:cNvPr id="3" name="Picture 2" descr="A window with a sign on it&#10;&#10;Description automatically generated">
            <a:extLst>
              <a:ext uri="{FF2B5EF4-FFF2-40B4-BE49-F238E27FC236}">
                <a16:creationId xmlns:a16="http://schemas.microsoft.com/office/drawing/2014/main" id="{16B1CF51-A5CE-64B9-1AD5-9B9F618A9E8B}"/>
              </a:ext>
            </a:extLst>
          </p:cNvPr>
          <p:cNvPicPr>
            <a:picLocks noChangeAspect="1"/>
          </p:cNvPicPr>
          <p:nvPr/>
        </p:nvPicPr>
        <p:blipFill>
          <a:blip r:embed="rId3"/>
          <a:stretch>
            <a:fillRect/>
          </a:stretch>
        </p:blipFill>
        <p:spPr>
          <a:xfrm>
            <a:off x="1512752" y="244401"/>
            <a:ext cx="5301013" cy="6478756"/>
          </a:xfrm>
          <a:prstGeom prst="rect">
            <a:avLst/>
          </a:prstGeom>
        </p:spPr>
      </p:pic>
    </p:spTree>
    <p:extLst>
      <p:ext uri="{BB962C8B-B14F-4D97-AF65-F5344CB8AC3E}">
        <p14:creationId xmlns:p14="http://schemas.microsoft.com/office/powerpoint/2010/main" val="2097005679"/>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body" idx="1"/>
          </p:nvPr>
        </p:nvSpPr>
        <p:spPr>
          <a:xfrm>
            <a:off x="457200" y="2285999"/>
            <a:ext cx="8229600" cy="4114801"/>
          </a:xfrm>
          <a:prstGeom prst="rect">
            <a:avLst/>
          </a:prstGeom>
          <a:noFill/>
          <a:ln>
            <a:noFill/>
          </a:ln>
        </p:spPr>
        <p:txBody>
          <a:bodyPr spcFirstLastPara="1" wrap="square" lIns="91425" tIns="45700" rIns="91425" bIns="45700" anchor="t" anchorCtr="0">
            <a:noAutofit/>
          </a:bodyPr>
          <a:lstStyle/>
          <a:p>
            <a:pPr marL="182563" lvl="0" indent="-182563" algn="l" rtl="0">
              <a:lnSpc>
                <a:spcPct val="125000"/>
              </a:lnSpc>
              <a:spcBef>
                <a:spcPts val="0"/>
              </a:spcBef>
              <a:spcAft>
                <a:spcPts val="0"/>
              </a:spcAft>
              <a:buSzPts val="2380"/>
              <a:buChar char="•"/>
            </a:pPr>
            <a:r>
              <a:rPr lang="en-US" dirty="0"/>
              <a:t>Any form of medical testing:</a:t>
            </a:r>
            <a:endParaRPr dirty="0"/>
          </a:p>
          <a:p>
            <a:pPr marL="457200" lvl="1" indent="-182563" algn="l" rtl="0">
              <a:lnSpc>
                <a:spcPct val="125000"/>
              </a:lnSpc>
              <a:spcBef>
                <a:spcPts val="900"/>
              </a:spcBef>
              <a:spcAft>
                <a:spcPts val="0"/>
              </a:spcAft>
              <a:buSzPts val="2040"/>
              <a:buChar char="•"/>
            </a:pPr>
            <a:r>
              <a:rPr lang="en-US" dirty="0"/>
              <a:t>Must be left to the </a:t>
            </a:r>
            <a:r>
              <a:rPr lang="en-US" u="sng" dirty="0"/>
              <a:t>conditional offer</a:t>
            </a:r>
            <a:r>
              <a:rPr lang="en-US" dirty="0"/>
              <a:t> stage;</a:t>
            </a:r>
            <a:endParaRPr dirty="0"/>
          </a:p>
          <a:p>
            <a:pPr marL="457200" lvl="1" indent="-182563" algn="l" rtl="0">
              <a:lnSpc>
                <a:spcPct val="125000"/>
              </a:lnSpc>
              <a:spcBef>
                <a:spcPts val="900"/>
              </a:spcBef>
              <a:spcAft>
                <a:spcPts val="0"/>
              </a:spcAft>
              <a:buSzPts val="2040"/>
              <a:buChar char="•"/>
            </a:pPr>
            <a:r>
              <a:rPr lang="en-US" dirty="0"/>
              <a:t>Must be a </a:t>
            </a:r>
            <a:r>
              <a:rPr lang="en-US" i="1" dirty="0"/>
              <a:t>bona fide</a:t>
            </a:r>
            <a:r>
              <a:rPr lang="en-US" dirty="0"/>
              <a:t> occupational requirement (BFOR);</a:t>
            </a:r>
            <a:endParaRPr dirty="0"/>
          </a:p>
          <a:p>
            <a:pPr marL="457200" lvl="1" indent="-182563" algn="l" rtl="0">
              <a:lnSpc>
                <a:spcPct val="125000"/>
              </a:lnSpc>
              <a:spcBef>
                <a:spcPts val="900"/>
              </a:spcBef>
              <a:spcAft>
                <a:spcPts val="0"/>
              </a:spcAft>
              <a:buSzPts val="2040"/>
              <a:buChar char="•"/>
            </a:pPr>
            <a:r>
              <a:rPr lang="en-US" dirty="0"/>
              <a:t>The employer must perform the same test on every candidate; and</a:t>
            </a:r>
            <a:endParaRPr dirty="0"/>
          </a:p>
          <a:p>
            <a:pPr marL="457200" lvl="1" indent="-182563" algn="l" rtl="0">
              <a:lnSpc>
                <a:spcPct val="125000"/>
              </a:lnSpc>
              <a:spcBef>
                <a:spcPts val="900"/>
              </a:spcBef>
              <a:spcAft>
                <a:spcPts val="0"/>
              </a:spcAft>
              <a:buSzPts val="2040"/>
              <a:buChar char="•"/>
            </a:pPr>
            <a:r>
              <a:rPr lang="en-US" dirty="0"/>
              <a:t>The employer must maintain confidentiality of test results.</a:t>
            </a:r>
            <a:endParaRPr dirty="0"/>
          </a:p>
        </p:txBody>
      </p:sp>
      <p:sp>
        <p:nvSpPr>
          <p:cNvPr id="258" name="Google Shape;258;p36"/>
          <p:cNvSpPr txBox="1">
            <a:spLocks noGrp="1"/>
          </p:cNvSpPr>
          <p:nvPr>
            <p:ph type="title"/>
          </p:nvPr>
        </p:nvSpPr>
        <p:spPr>
          <a:xfrm>
            <a:off x="457200" y="777241"/>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sz="4000" dirty="0">
                <a:latin typeface="Arial"/>
                <a:ea typeface="Arial"/>
                <a:cs typeface="Arial"/>
                <a:sym typeface="Arial"/>
              </a:rPr>
              <a:t>Pre-Employment Medical or Fitness Examinations</a:t>
            </a:r>
            <a:endParaRPr dirty="0"/>
          </a:p>
        </p:txBody>
      </p:sp>
      <p:sp>
        <p:nvSpPr>
          <p:cNvPr id="259" name="Google Shape;259;p36"/>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50</a:t>
            </a:fld>
            <a:endParaRPr dirty="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body" idx="1"/>
          </p:nvPr>
        </p:nvSpPr>
        <p:spPr>
          <a:xfrm>
            <a:off x="457200" y="2232770"/>
            <a:ext cx="8229600" cy="4038601"/>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Drug or alcohol dependence is a disability</a:t>
            </a:r>
            <a:endParaRPr dirty="0"/>
          </a:p>
          <a:p>
            <a:pPr marL="182563" lvl="0" indent="-182563" algn="l" rtl="0">
              <a:lnSpc>
                <a:spcPct val="100000"/>
              </a:lnSpc>
              <a:spcBef>
                <a:spcPts val="900"/>
              </a:spcBef>
              <a:spcAft>
                <a:spcPts val="0"/>
              </a:spcAft>
              <a:buSzPts val="2040"/>
              <a:buChar char="•"/>
            </a:pPr>
            <a:r>
              <a:rPr lang="en-US" sz="2400" dirty="0"/>
              <a:t>Testing in and of itself is </a:t>
            </a:r>
            <a:r>
              <a:rPr lang="en-US" sz="2400" u="sng" dirty="0"/>
              <a:t>not</a:t>
            </a:r>
            <a:r>
              <a:rPr lang="en-US" sz="2400" dirty="0"/>
              <a:t> prohibited</a:t>
            </a:r>
            <a:endParaRPr dirty="0"/>
          </a:p>
          <a:p>
            <a:pPr marL="457200" lvl="1" indent="-182563" algn="l" rtl="0">
              <a:lnSpc>
                <a:spcPct val="100000"/>
              </a:lnSpc>
              <a:spcBef>
                <a:spcPts val="900"/>
              </a:spcBef>
              <a:spcAft>
                <a:spcPts val="0"/>
              </a:spcAft>
              <a:buSzPts val="1700"/>
              <a:buChar char="•"/>
            </a:pPr>
            <a:r>
              <a:rPr lang="en-US" sz="2000" dirty="0"/>
              <a:t>However, the best advice is not to conduct these tests </a:t>
            </a:r>
            <a:endParaRPr dirty="0"/>
          </a:p>
          <a:p>
            <a:pPr marL="182563" lvl="0" indent="-182563" algn="l" rtl="0">
              <a:lnSpc>
                <a:spcPct val="100000"/>
              </a:lnSpc>
              <a:spcBef>
                <a:spcPts val="900"/>
              </a:spcBef>
              <a:spcAft>
                <a:spcPts val="0"/>
              </a:spcAft>
              <a:buSzPts val="2040"/>
              <a:buChar char="•"/>
            </a:pPr>
            <a:r>
              <a:rPr lang="en-US" sz="2400" dirty="0"/>
              <a:t>Pre-employment screening does not measure on-the-job impairment or predict the candidate’s ability to do the job</a:t>
            </a:r>
            <a:endParaRPr dirty="0"/>
          </a:p>
          <a:p>
            <a:pPr marL="182563" lvl="0" indent="-182563" algn="l" rtl="0">
              <a:lnSpc>
                <a:spcPct val="100000"/>
              </a:lnSpc>
              <a:spcBef>
                <a:spcPts val="900"/>
              </a:spcBef>
              <a:spcAft>
                <a:spcPts val="0"/>
              </a:spcAft>
              <a:buSzPts val="2040"/>
              <a:buChar char="•"/>
            </a:pPr>
            <a:r>
              <a:rPr lang="en-US" sz="2400" dirty="0"/>
              <a:t>If you test and it comes back positive, it triggers: </a:t>
            </a:r>
            <a:endParaRPr dirty="0"/>
          </a:p>
          <a:p>
            <a:pPr marL="457200" lvl="1" indent="-182563" algn="l" rtl="0">
              <a:lnSpc>
                <a:spcPct val="100000"/>
              </a:lnSpc>
              <a:spcBef>
                <a:spcPts val="900"/>
              </a:spcBef>
              <a:spcAft>
                <a:spcPts val="0"/>
              </a:spcAft>
              <a:buSzPts val="1700"/>
              <a:buChar char="•"/>
            </a:pPr>
            <a:r>
              <a:rPr lang="en-US" sz="2000" dirty="0"/>
              <a:t>the responsibility to determine if it is due to a disability; and </a:t>
            </a:r>
            <a:endParaRPr dirty="0"/>
          </a:p>
          <a:p>
            <a:pPr marL="457200" lvl="1" indent="-182563" algn="l" rtl="0">
              <a:lnSpc>
                <a:spcPct val="100000"/>
              </a:lnSpc>
              <a:spcBef>
                <a:spcPts val="900"/>
              </a:spcBef>
              <a:spcAft>
                <a:spcPts val="0"/>
              </a:spcAft>
              <a:buSzPts val="1700"/>
              <a:buChar char="•"/>
            </a:pPr>
            <a:r>
              <a:rPr lang="en-US" sz="2000" dirty="0"/>
              <a:t>the requirement to accommodate to the point of </a:t>
            </a:r>
            <a:r>
              <a:rPr lang="en-US" sz="2000" b="1" dirty="0"/>
              <a:t>undue hardship</a:t>
            </a:r>
            <a:r>
              <a:rPr lang="en-US" sz="2000" dirty="0"/>
              <a:t>.</a:t>
            </a:r>
            <a:endParaRPr dirty="0"/>
          </a:p>
          <a:p>
            <a:pPr marL="182563" lvl="0" indent="-74613" algn="l" rtl="0">
              <a:lnSpc>
                <a:spcPct val="100000"/>
              </a:lnSpc>
              <a:spcBef>
                <a:spcPts val="900"/>
              </a:spcBef>
              <a:spcAft>
                <a:spcPts val="0"/>
              </a:spcAft>
              <a:buSzPts val="1700"/>
              <a:buNone/>
            </a:pPr>
            <a:endParaRPr sz="2000" dirty="0"/>
          </a:p>
        </p:txBody>
      </p:sp>
      <p:sp>
        <p:nvSpPr>
          <p:cNvPr id="265" name="Google Shape;265;p37"/>
          <p:cNvSpPr txBox="1">
            <a:spLocks noGrp="1"/>
          </p:cNvSpPr>
          <p:nvPr>
            <p:ph type="title"/>
          </p:nvPr>
        </p:nvSpPr>
        <p:spPr>
          <a:xfrm>
            <a:off x="457200" y="777241"/>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Pre-Employment Drug and Alcohol Testing</a:t>
            </a:r>
            <a:endParaRPr dirty="0"/>
          </a:p>
        </p:txBody>
      </p:sp>
      <p:sp>
        <p:nvSpPr>
          <p:cNvPr id="266" name="Google Shape;266;p37"/>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51</a:t>
            </a:fld>
            <a:endParaRPr dirty="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ctrTitle"/>
          </p:nvPr>
        </p:nvSpPr>
        <p:spPr>
          <a:xfrm>
            <a:off x="685800" y="1371600"/>
            <a:ext cx="7848600" cy="1927225"/>
          </a:xfrm>
          <a:prstGeom prst="rect">
            <a:avLst/>
          </a:prstGeom>
          <a:noFill/>
          <a:ln>
            <a:noFill/>
          </a:ln>
        </p:spPr>
        <p:txBody>
          <a:bodyPr spcFirstLastPara="1" wrap="square" lIns="0" tIns="45700" rIns="90000" bIns="45700" anchor="b" anchorCtr="0">
            <a:noAutofit/>
          </a:bodyPr>
          <a:lstStyle/>
          <a:p>
            <a:pPr marL="0" lvl="0" indent="0" algn="l" rtl="0">
              <a:lnSpc>
                <a:spcPct val="110000"/>
              </a:lnSpc>
              <a:spcBef>
                <a:spcPts val="0"/>
              </a:spcBef>
              <a:spcAft>
                <a:spcPts val="0"/>
              </a:spcAft>
              <a:buNone/>
            </a:pPr>
            <a:r>
              <a:rPr lang="en-US" dirty="0"/>
              <a:t>Issues During Employment</a:t>
            </a:r>
            <a:endParaRPr dirty="0"/>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body" idx="1"/>
          </p:nvPr>
        </p:nvSpPr>
        <p:spPr>
          <a:xfrm>
            <a:off x="432939" y="1917924"/>
            <a:ext cx="8229600" cy="44196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The following are regarded as fundamental principles of accommodation in the context of human rights law:</a:t>
            </a:r>
            <a:endParaRPr dirty="0"/>
          </a:p>
          <a:p>
            <a:pPr marL="457200" lvl="1" indent="-182563" algn="l" rtl="0">
              <a:lnSpc>
                <a:spcPct val="100000"/>
              </a:lnSpc>
              <a:spcBef>
                <a:spcPts val="900"/>
              </a:spcBef>
              <a:spcAft>
                <a:spcPts val="0"/>
              </a:spcAft>
              <a:buSzPts val="1700"/>
              <a:buChar char="•"/>
            </a:pPr>
            <a:r>
              <a:rPr lang="en-US" sz="2000" dirty="0"/>
              <a:t>Individualization: </a:t>
            </a:r>
            <a:r>
              <a:rPr lang="en-US" sz="1600" dirty="0"/>
              <a:t>Recognizing that the needs of each person are unique</a:t>
            </a:r>
            <a:endParaRPr dirty="0"/>
          </a:p>
          <a:p>
            <a:pPr marL="457200" lvl="1" indent="-182563" algn="l" rtl="0">
              <a:lnSpc>
                <a:spcPct val="100000"/>
              </a:lnSpc>
              <a:spcBef>
                <a:spcPts val="900"/>
              </a:spcBef>
              <a:spcAft>
                <a:spcPts val="0"/>
              </a:spcAft>
              <a:buSzPts val="1700"/>
              <a:buChar char="•"/>
            </a:pPr>
            <a:r>
              <a:rPr lang="en-US" sz="2000" dirty="0"/>
              <a:t>Dignity: </a:t>
            </a:r>
            <a:r>
              <a:rPr lang="en-US" sz="1600" dirty="0"/>
              <a:t>This includes respecting privacy, comfort and autonomy</a:t>
            </a:r>
            <a:endParaRPr dirty="0"/>
          </a:p>
          <a:p>
            <a:pPr marL="457200" lvl="1" indent="-182563" algn="l" rtl="0">
              <a:lnSpc>
                <a:spcPct val="100000"/>
              </a:lnSpc>
              <a:spcBef>
                <a:spcPts val="900"/>
              </a:spcBef>
              <a:spcAft>
                <a:spcPts val="0"/>
              </a:spcAft>
              <a:buSzPts val="1700"/>
              <a:buChar char="•"/>
            </a:pPr>
            <a:r>
              <a:rPr lang="en-US" sz="2000" dirty="0"/>
              <a:t>Inclusivity: </a:t>
            </a:r>
            <a:r>
              <a:rPr lang="en-US" sz="1600" dirty="0"/>
              <a:t>Workplace policies can’t be planned solely upon the needs of ‘average’ or ‘normal’ employees</a:t>
            </a:r>
            <a:endParaRPr dirty="0"/>
          </a:p>
          <a:p>
            <a:pPr marL="182563" lvl="0" indent="-182563" algn="l" rtl="0">
              <a:lnSpc>
                <a:spcPct val="100000"/>
              </a:lnSpc>
              <a:spcBef>
                <a:spcPts val="900"/>
              </a:spcBef>
              <a:spcAft>
                <a:spcPts val="0"/>
              </a:spcAft>
              <a:buSzPts val="2040"/>
              <a:buChar char="•"/>
            </a:pPr>
            <a:r>
              <a:rPr lang="en-US" sz="2400" dirty="0"/>
              <a:t>Accommodation is a shared and ongoing obligation:</a:t>
            </a:r>
            <a:endParaRPr dirty="0"/>
          </a:p>
          <a:p>
            <a:pPr marL="457200" lvl="1" indent="-182563" algn="l" rtl="0">
              <a:lnSpc>
                <a:spcPct val="100000"/>
              </a:lnSpc>
              <a:spcBef>
                <a:spcPts val="900"/>
              </a:spcBef>
              <a:spcAft>
                <a:spcPts val="0"/>
              </a:spcAft>
              <a:buSzPts val="1700"/>
              <a:buChar char="•"/>
            </a:pPr>
            <a:r>
              <a:rPr lang="en-US" sz="2000" dirty="0"/>
              <a:t>Employer</a:t>
            </a:r>
            <a:endParaRPr dirty="0"/>
          </a:p>
          <a:p>
            <a:pPr marL="457200" lvl="1" indent="-182563" algn="l" rtl="0">
              <a:lnSpc>
                <a:spcPct val="100000"/>
              </a:lnSpc>
              <a:spcBef>
                <a:spcPts val="900"/>
              </a:spcBef>
              <a:spcAft>
                <a:spcPts val="0"/>
              </a:spcAft>
              <a:buSzPts val="1700"/>
              <a:buChar char="•"/>
            </a:pPr>
            <a:r>
              <a:rPr lang="en-US" sz="2000" dirty="0"/>
              <a:t>Employee</a:t>
            </a:r>
            <a:endParaRPr dirty="0"/>
          </a:p>
          <a:p>
            <a:pPr marL="457200" lvl="1" indent="-182563" algn="l" rtl="0">
              <a:lnSpc>
                <a:spcPct val="100000"/>
              </a:lnSpc>
              <a:spcBef>
                <a:spcPts val="900"/>
              </a:spcBef>
              <a:spcAft>
                <a:spcPts val="0"/>
              </a:spcAft>
              <a:buSzPts val="1700"/>
              <a:buChar char="•"/>
            </a:pPr>
            <a:r>
              <a:rPr lang="en-US" sz="2000" dirty="0"/>
              <a:t>Union</a:t>
            </a:r>
            <a:endParaRPr sz="2000" dirty="0"/>
          </a:p>
        </p:txBody>
      </p:sp>
      <p:sp>
        <p:nvSpPr>
          <p:cNvPr id="279" name="Google Shape;279;p39"/>
          <p:cNvSpPr txBox="1">
            <a:spLocks noGrp="1"/>
          </p:cNvSpPr>
          <p:nvPr>
            <p:ph type="title"/>
          </p:nvPr>
        </p:nvSpPr>
        <p:spPr>
          <a:xfrm>
            <a:off x="457200" y="777241"/>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Duty to Accommodate</a:t>
            </a:r>
            <a:endParaRPr dirty="0"/>
          </a:p>
        </p:txBody>
      </p:sp>
      <p:sp>
        <p:nvSpPr>
          <p:cNvPr id="280" name="Google Shape;280;p39"/>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53</a:t>
            </a:fld>
            <a:endParaRPr dirty="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a:spLocks noGrp="1"/>
          </p:cNvSpPr>
          <p:nvPr>
            <p:ph type="body" idx="1"/>
          </p:nvPr>
        </p:nvSpPr>
        <p:spPr>
          <a:xfrm>
            <a:off x="456506" y="2183279"/>
            <a:ext cx="8229600" cy="42672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530"/>
              <a:buChar char="•"/>
            </a:pPr>
            <a:r>
              <a:rPr lang="en-US" sz="1800" dirty="0"/>
              <a:t>Gather medical information (with consent) to determine functional abilities</a:t>
            </a:r>
            <a:endParaRPr dirty="0"/>
          </a:p>
          <a:p>
            <a:pPr marL="182563" lvl="0" indent="-182563" algn="l" rtl="0">
              <a:lnSpc>
                <a:spcPct val="100000"/>
              </a:lnSpc>
              <a:spcBef>
                <a:spcPts val="900"/>
              </a:spcBef>
              <a:spcAft>
                <a:spcPts val="0"/>
              </a:spcAft>
              <a:buSzPts val="1530"/>
              <a:buChar char="•"/>
            </a:pPr>
            <a:r>
              <a:rPr lang="en-US" sz="1800" dirty="0"/>
              <a:t>Consult with employee, supervisor, union</a:t>
            </a:r>
            <a:endParaRPr sz="1800" dirty="0"/>
          </a:p>
          <a:p>
            <a:pPr marL="182563" lvl="0" indent="-182563" algn="l" rtl="0">
              <a:lnSpc>
                <a:spcPct val="100000"/>
              </a:lnSpc>
              <a:spcBef>
                <a:spcPts val="900"/>
              </a:spcBef>
              <a:spcAft>
                <a:spcPts val="0"/>
              </a:spcAft>
              <a:buSzPts val="1530"/>
              <a:buChar char="•"/>
            </a:pPr>
            <a:r>
              <a:rPr lang="en-US" sz="1800" dirty="0"/>
              <a:t>If possible, modify the employee’s current job requirements; if not, assess other available jobs</a:t>
            </a:r>
            <a:endParaRPr dirty="0"/>
          </a:p>
          <a:p>
            <a:pPr marL="182563" lvl="0" indent="-182563" algn="l" rtl="0">
              <a:lnSpc>
                <a:spcPct val="100000"/>
              </a:lnSpc>
              <a:spcBef>
                <a:spcPts val="900"/>
              </a:spcBef>
              <a:spcAft>
                <a:spcPts val="0"/>
              </a:spcAft>
              <a:buSzPts val="1530"/>
              <a:buChar char="•"/>
            </a:pPr>
            <a:r>
              <a:rPr lang="en-US" sz="1800" dirty="0"/>
              <a:t>Assess undue hardship of proposed accommodations</a:t>
            </a:r>
            <a:endParaRPr sz="1800" dirty="0"/>
          </a:p>
          <a:p>
            <a:pPr marL="182563" lvl="0" indent="-182563" algn="l" rtl="0">
              <a:lnSpc>
                <a:spcPct val="100000"/>
              </a:lnSpc>
              <a:spcBef>
                <a:spcPts val="900"/>
              </a:spcBef>
              <a:spcAft>
                <a:spcPts val="0"/>
              </a:spcAft>
              <a:buSzPts val="1530"/>
              <a:buChar char="•"/>
            </a:pPr>
            <a:r>
              <a:rPr lang="en-US" sz="1800" dirty="0"/>
              <a:t>Implement</a:t>
            </a:r>
            <a:endParaRPr dirty="0"/>
          </a:p>
          <a:p>
            <a:pPr marL="182563" lvl="0" indent="-182563" algn="l" rtl="0">
              <a:lnSpc>
                <a:spcPct val="100000"/>
              </a:lnSpc>
              <a:spcBef>
                <a:spcPts val="900"/>
              </a:spcBef>
              <a:spcAft>
                <a:spcPts val="0"/>
              </a:spcAft>
              <a:buSzPts val="1530"/>
              <a:buChar char="•"/>
            </a:pPr>
            <a:r>
              <a:rPr lang="en-US" sz="1800" dirty="0"/>
              <a:t>Monitor frequently</a:t>
            </a:r>
            <a:endParaRPr dirty="0"/>
          </a:p>
          <a:p>
            <a:pPr marL="182563" lvl="0" indent="-182563" algn="l" rtl="0">
              <a:lnSpc>
                <a:spcPct val="100000"/>
              </a:lnSpc>
              <a:spcBef>
                <a:spcPts val="900"/>
              </a:spcBef>
              <a:spcAft>
                <a:spcPts val="0"/>
              </a:spcAft>
              <a:buSzPts val="1530"/>
              <a:buChar char="•"/>
            </a:pPr>
            <a:r>
              <a:rPr lang="en-US" sz="1800" dirty="0"/>
              <a:t>Document all facets of the accommodation process—including:</a:t>
            </a:r>
            <a:endParaRPr dirty="0"/>
          </a:p>
          <a:p>
            <a:pPr marL="457200" lvl="1" indent="-182562" algn="l" rtl="0">
              <a:lnSpc>
                <a:spcPct val="100000"/>
              </a:lnSpc>
              <a:spcBef>
                <a:spcPts val="900"/>
              </a:spcBef>
              <a:spcAft>
                <a:spcPts val="0"/>
              </a:spcAft>
              <a:buSzPts val="1360"/>
              <a:buChar char="•"/>
            </a:pPr>
            <a:r>
              <a:rPr lang="en-US" sz="1600" dirty="0"/>
              <a:t>Alternatives considered</a:t>
            </a:r>
            <a:endParaRPr dirty="0"/>
          </a:p>
          <a:p>
            <a:pPr marL="457200" lvl="1" indent="-182562" algn="l" rtl="0">
              <a:lnSpc>
                <a:spcPct val="100000"/>
              </a:lnSpc>
              <a:spcBef>
                <a:spcPts val="900"/>
              </a:spcBef>
              <a:spcAft>
                <a:spcPts val="0"/>
              </a:spcAft>
              <a:buSzPts val="1360"/>
              <a:buChar char="•"/>
            </a:pPr>
            <a:r>
              <a:rPr lang="en-US" sz="1600" dirty="0"/>
              <a:t>Reasons the alternatives were not accepted</a:t>
            </a:r>
            <a:endParaRPr dirty="0"/>
          </a:p>
          <a:p>
            <a:pPr marL="182563" lvl="0" indent="-182563" algn="l" rtl="0">
              <a:lnSpc>
                <a:spcPct val="100000"/>
              </a:lnSpc>
              <a:spcBef>
                <a:spcPts val="900"/>
              </a:spcBef>
              <a:spcAft>
                <a:spcPts val="0"/>
              </a:spcAft>
              <a:buSzPts val="1530"/>
              <a:buChar char="•"/>
            </a:pPr>
            <a:r>
              <a:rPr lang="en-US" sz="1800" dirty="0"/>
              <a:t>Maintain confidentiality throughout</a:t>
            </a:r>
            <a:endParaRPr sz="1800" dirty="0"/>
          </a:p>
          <a:p>
            <a:pPr marL="0" lvl="0" indent="0" algn="l" rtl="0">
              <a:lnSpc>
                <a:spcPct val="125000"/>
              </a:lnSpc>
              <a:spcBef>
                <a:spcPts val="900"/>
              </a:spcBef>
              <a:spcAft>
                <a:spcPts val="0"/>
              </a:spcAft>
              <a:buSzPts val="1530"/>
              <a:buNone/>
            </a:pPr>
            <a:endParaRPr sz="1800" dirty="0"/>
          </a:p>
        </p:txBody>
      </p:sp>
      <p:sp>
        <p:nvSpPr>
          <p:cNvPr id="300" name="Google Shape;300;p42"/>
          <p:cNvSpPr txBox="1">
            <a:spLocks noGrp="1"/>
          </p:cNvSpPr>
          <p:nvPr>
            <p:ph type="title"/>
          </p:nvPr>
        </p:nvSpPr>
        <p:spPr>
          <a:xfrm>
            <a:off x="457200" y="777241"/>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sz="4000" dirty="0"/>
              <a:t>Fulfilling the Duty to Accommodate Disability</a:t>
            </a:r>
            <a:endParaRPr dirty="0"/>
          </a:p>
        </p:txBody>
      </p:sp>
      <p:sp>
        <p:nvSpPr>
          <p:cNvPr id="301" name="Google Shape;301;p42"/>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54</a:t>
            </a:fld>
            <a:endParaRPr dirty="0"/>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a:spLocks noGrp="1"/>
          </p:cNvSpPr>
          <p:nvPr>
            <p:ph type="body" idx="1"/>
          </p:nvPr>
        </p:nvSpPr>
        <p:spPr>
          <a:xfrm>
            <a:off x="457200" y="1779436"/>
            <a:ext cx="8229600" cy="40386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2040"/>
              <a:buChar char="•"/>
            </a:pPr>
            <a:r>
              <a:rPr lang="en-US" sz="2400" dirty="0"/>
              <a:t>Substance abuse is a disability.</a:t>
            </a:r>
            <a:endParaRPr dirty="0"/>
          </a:p>
          <a:p>
            <a:pPr marL="182563" lvl="0" indent="-182563" algn="l" rtl="0">
              <a:lnSpc>
                <a:spcPct val="100000"/>
              </a:lnSpc>
              <a:spcBef>
                <a:spcPts val="900"/>
              </a:spcBef>
              <a:spcAft>
                <a:spcPts val="0"/>
              </a:spcAft>
              <a:buSzPts val="2040"/>
              <a:buChar char="•"/>
            </a:pPr>
            <a:r>
              <a:rPr lang="en-US" sz="2400" dirty="0"/>
              <a:t>Purely recreational use of drugs or alcohol is </a:t>
            </a:r>
            <a:r>
              <a:rPr lang="en-US" sz="2400" i="1" dirty="0"/>
              <a:t>not </a:t>
            </a:r>
            <a:r>
              <a:rPr lang="en-US" sz="2400" dirty="0"/>
              <a:t>a disability</a:t>
            </a:r>
            <a:endParaRPr dirty="0"/>
          </a:p>
          <a:p>
            <a:pPr marL="182563" lvl="0" indent="-182563" algn="l" rtl="0">
              <a:lnSpc>
                <a:spcPct val="100000"/>
              </a:lnSpc>
              <a:spcBef>
                <a:spcPts val="900"/>
              </a:spcBef>
              <a:spcAft>
                <a:spcPts val="0"/>
              </a:spcAft>
              <a:buSzPts val="2040"/>
              <a:buChar char="•"/>
            </a:pPr>
            <a:r>
              <a:rPr lang="en-US" sz="2400" dirty="0"/>
              <a:t>Accommodation usually means offering rehabilitation or time off to attend a program</a:t>
            </a:r>
            <a:endParaRPr dirty="0"/>
          </a:p>
          <a:p>
            <a:pPr marL="457200" lvl="1" indent="-182563" algn="l" rtl="0">
              <a:lnSpc>
                <a:spcPct val="100000"/>
              </a:lnSpc>
              <a:spcBef>
                <a:spcPts val="900"/>
              </a:spcBef>
              <a:spcAft>
                <a:spcPts val="0"/>
              </a:spcAft>
              <a:buSzPts val="1700"/>
              <a:buChar char="•"/>
            </a:pPr>
            <a:r>
              <a:rPr lang="en-US" sz="2000" dirty="0"/>
              <a:t>An employer is </a:t>
            </a:r>
            <a:r>
              <a:rPr lang="en-US" sz="2000" i="1" dirty="0"/>
              <a:t>not </a:t>
            </a:r>
            <a:r>
              <a:rPr lang="en-US" sz="2000" dirty="0"/>
              <a:t>required to accept ongoing, lengthy absences unrelated to the rehabilitation. </a:t>
            </a:r>
          </a:p>
          <a:p>
            <a:pPr marL="457200" lvl="1" indent="-182563" algn="l" rtl="0">
              <a:lnSpc>
                <a:spcPct val="100000"/>
              </a:lnSpc>
              <a:spcBef>
                <a:spcPts val="900"/>
              </a:spcBef>
              <a:spcAft>
                <a:spcPts val="0"/>
              </a:spcAft>
              <a:buSzPts val="1700"/>
              <a:buChar char="•"/>
            </a:pPr>
            <a:r>
              <a:rPr lang="en-US" sz="2000" dirty="0"/>
              <a:t>Be consistent and persistent.  </a:t>
            </a:r>
          </a:p>
          <a:p>
            <a:pPr marL="457200" lvl="1" indent="-182563" algn="l" rtl="0">
              <a:lnSpc>
                <a:spcPct val="100000"/>
              </a:lnSpc>
              <a:spcBef>
                <a:spcPts val="900"/>
              </a:spcBef>
              <a:spcAft>
                <a:spcPts val="0"/>
              </a:spcAft>
              <a:buSzPts val="1700"/>
              <a:buChar char="•"/>
            </a:pPr>
            <a:r>
              <a:rPr lang="en-US" sz="2000" dirty="0"/>
              <a:t>Use “Last Chance” agreements, if necessary.</a:t>
            </a:r>
            <a:endParaRPr dirty="0"/>
          </a:p>
          <a:p>
            <a:pPr marL="182563" lvl="0" indent="-74613" algn="l" rtl="0">
              <a:lnSpc>
                <a:spcPct val="100000"/>
              </a:lnSpc>
              <a:spcBef>
                <a:spcPts val="900"/>
              </a:spcBef>
              <a:spcAft>
                <a:spcPts val="0"/>
              </a:spcAft>
              <a:buSzPts val="1700"/>
              <a:buNone/>
            </a:pPr>
            <a:endParaRPr sz="2000" dirty="0"/>
          </a:p>
        </p:txBody>
      </p:sp>
      <p:sp>
        <p:nvSpPr>
          <p:cNvPr id="316" name="Google Shape;316;p44"/>
          <p:cNvSpPr txBox="1">
            <a:spLocks noGrp="1"/>
          </p:cNvSpPr>
          <p:nvPr>
            <p:ph type="title"/>
          </p:nvPr>
        </p:nvSpPr>
        <p:spPr>
          <a:xfrm>
            <a:off x="385565" y="183356"/>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Fulfilling the Duty to Accommodate -  Substance Abuse</a:t>
            </a:r>
            <a:endParaRPr dirty="0"/>
          </a:p>
        </p:txBody>
      </p:sp>
      <p:sp>
        <p:nvSpPr>
          <p:cNvPr id="317" name="Google Shape;317;p44"/>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55</a:t>
            </a:fld>
            <a:endParaRPr dirty="0"/>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7"/>
          <p:cNvSpPr txBox="1">
            <a:spLocks noGrp="1"/>
          </p:cNvSpPr>
          <p:nvPr>
            <p:ph type="body" idx="1"/>
          </p:nvPr>
        </p:nvSpPr>
        <p:spPr>
          <a:xfrm>
            <a:off x="457200" y="1620848"/>
            <a:ext cx="8229600" cy="40386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700"/>
              <a:buChar char="•"/>
            </a:pPr>
            <a:r>
              <a:rPr lang="en-US" sz="2000" dirty="0"/>
              <a:t>Social and legal shift in attitude about age discrimination</a:t>
            </a:r>
            <a:endParaRPr dirty="0"/>
          </a:p>
          <a:p>
            <a:pPr marL="457200" lvl="1" indent="-182563" algn="l" rtl="0">
              <a:lnSpc>
                <a:spcPct val="100000"/>
              </a:lnSpc>
              <a:spcBef>
                <a:spcPts val="900"/>
              </a:spcBef>
              <a:spcAft>
                <a:spcPts val="0"/>
              </a:spcAft>
              <a:buSzPts val="1530"/>
              <a:buChar char="•"/>
            </a:pPr>
            <a:r>
              <a:rPr lang="en-US" sz="1800" dirty="0"/>
              <a:t>Older workers may need to work for social or financial reasons</a:t>
            </a:r>
            <a:endParaRPr dirty="0"/>
          </a:p>
          <a:p>
            <a:pPr marL="457200" lvl="1" indent="-182563" algn="l" rtl="0">
              <a:lnSpc>
                <a:spcPct val="100000"/>
              </a:lnSpc>
              <a:spcBef>
                <a:spcPts val="900"/>
              </a:spcBef>
              <a:spcAft>
                <a:spcPts val="0"/>
              </a:spcAft>
              <a:buSzPts val="1530"/>
              <a:buChar char="•"/>
            </a:pPr>
            <a:r>
              <a:rPr lang="en-US" sz="1800" dirty="0"/>
              <a:t>Older workers make valuable contributions</a:t>
            </a:r>
            <a:endParaRPr dirty="0"/>
          </a:p>
          <a:p>
            <a:pPr marL="182563" lvl="0" indent="-182563" algn="l" rtl="0">
              <a:lnSpc>
                <a:spcPct val="100000"/>
              </a:lnSpc>
              <a:spcBef>
                <a:spcPts val="900"/>
              </a:spcBef>
              <a:spcAft>
                <a:spcPts val="0"/>
              </a:spcAft>
              <a:buSzPts val="1700"/>
              <a:buChar char="•"/>
            </a:pPr>
            <a:r>
              <a:rPr lang="en-US" sz="2000" dirty="0"/>
              <a:t>Previous cases justified age discrimination as justifiable for economic reasons and to ensure workforce “renewal”</a:t>
            </a:r>
            <a:endParaRPr dirty="0"/>
          </a:p>
          <a:p>
            <a:pPr marL="182563" lvl="0" indent="-182563" algn="l" rtl="0">
              <a:lnSpc>
                <a:spcPct val="100000"/>
              </a:lnSpc>
              <a:spcBef>
                <a:spcPts val="900"/>
              </a:spcBef>
              <a:spcAft>
                <a:spcPts val="0"/>
              </a:spcAft>
              <a:buSzPts val="1700"/>
              <a:buChar char="•"/>
            </a:pPr>
            <a:r>
              <a:rPr lang="en-US" sz="2000" dirty="0"/>
              <a:t>2008 BC Code amended to prohibit mandatory retirement</a:t>
            </a:r>
            <a:endParaRPr dirty="0"/>
          </a:p>
          <a:p>
            <a:pPr marL="730250" lvl="2" indent="-182562" algn="l" rtl="0">
              <a:lnSpc>
                <a:spcPct val="100000"/>
              </a:lnSpc>
              <a:spcBef>
                <a:spcPts val="900"/>
              </a:spcBef>
              <a:spcAft>
                <a:spcPts val="0"/>
              </a:spcAft>
              <a:buSzPts val="1440"/>
              <a:buChar char="•"/>
            </a:pPr>
            <a:r>
              <a:rPr lang="en-US" sz="1600" dirty="0"/>
              <a:t>Mandatory retirement does not meet Charter “minimal impairment” test</a:t>
            </a:r>
            <a:endParaRPr sz="1600" dirty="0"/>
          </a:p>
        </p:txBody>
      </p:sp>
      <p:sp>
        <p:nvSpPr>
          <p:cNvPr id="337" name="Google Shape;337;p47"/>
          <p:cNvSpPr txBox="1">
            <a:spLocks noGrp="1"/>
          </p:cNvSpPr>
          <p:nvPr>
            <p:ph type="title"/>
          </p:nvPr>
        </p:nvSpPr>
        <p:spPr>
          <a:xfrm>
            <a:off x="393993" y="288623"/>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t>Fulfilling the Duty to Accommodate - Age</a:t>
            </a:r>
            <a:endParaRPr dirty="0"/>
          </a:p>
        </p:txBody>
      </p:sp>
      <p:sp>
        <p:nvSpPr>
          <p:cNvPr id="338" name="Google Shape;338;p47"/>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56</a:t>
            </a:fld>
            <a:endParaRPr dirty="0"/>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8"/>
          <p:cNvSpPr txBox="1">
            <a:spLocks noGrp="1"/>
          </p:cNvSpPr>
          <p:nvPr>
            <p:ph type="body" idx="1"/>
          </p:nvPr>
        </p:nvSpPr>
        <p:spPr>
          <a:xfrm>
            <a:off x="456506" y="2162471"/>
            <a:ext cx="8229600" cy="40386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360"/>
              <a:buChar char="•"/>
            </a:pPr>
            <a:r>
              <a:rPr lang="en-US" sz="1600" dirty="0"/>
              <a:t>Pre-employment testing is prohibited</a:t>
            </a:r>
            <a:endParaRPr dirty="0"/>
          </a:p>
          <a:p>
            <a:pPr marL="182563" lvl="0" indent="-182563" algn="l" rtl="0">
              <a:lnSpc>
                <a:spcPct val="100000"/>
              </a:lnSpc>
              <a:spcBef>
                <a:spcPts val="900"/>
              </a:spcBef>
              <a:spcAft>
                <a:spcPts val="0"/>
              </a:spcAft>
              <a:buSzPts val="1360"/>
              <a:buChar char="•"/>
            </a:pPr>
            <a:r>
              <a:rPr lang="en-US" sz="1600" dirty="0"/>
              <a:t>On-the-job selective testing may be carried out:</a:t>
            </a:r>
            <a:endParaRPr dirty="0"/>
          </a:p>
          <a:p>
            <a:pPr marL="457200" lvl="1" indent="-182563" algn="l" rtl="0">
              <a:lnSpc>
                <a:spcPct val="100000"/>
              </a:lnSpc>
              <a:spcBef>
                <a:spcPts val="900"/>
              </a:spcBef>
              <a:spcAft>
                <a:spcPts val="0"/>
              </a:spcAft>
              <a:buSzPts val="1190"/>
              <a:buChar char="•"/>
            </a:pPr>
            <a:r>
              <a:rPr lang="en-US" sz="1400" dirty="0"/>
              <a:t>Where there is reasonable suspicion of impairment</a:t>
            </a:r>
            <a:endParaRPr dirty="0"/>
          </a:p>
          <a:p>
            <a:pPr marL="457200" lvl="1" indent="-182563" algn="l" rtl="0">
              <a:lnSpc>
                <a:spcPct val="100000"/>
              </a:lnSpc>
              <a:spcBef>
                <a:spcPts val="900"/>
              </a:spcBef>
              <a:spcAft>
                <a:spcPts val="0"/>
              </a:spcAft>
              <a:buSzPts val="1190"/>
              <a:buChar char="•"/>
            </a:pPr>
            <a:r>
              <a:rPr lang="en-US" sz="1400" dirty="0"/>
              <a:t>Where an employee is involved in a workplace accident or incident</a:t>
            </a:r>
            <a:endParaRPr dirty="0"/>
          </a:p>
          <a:p>
            <a:pPr marL="457200" lvl="1" indent="-182563" algn="l" rtl="0">
              <a:lnSpc>
                <a:spcPct val="100000"/>
              </a:lnSpc>
              <a:spcBef>
                <a:spcPts val="900"/>
              </a:spcBef>
              <a:spcAft>
                <a:spcPts val="0"/>
              </a:spcAft>
              <a:buSzPts val="1190"/>
              <a:buChar char="•"/>
            </a:pPr>
            <a:r>
              <a:rPr lang="en-US" sz="1400" dirty="0"/>
              <a:t>As a part of an agreed rehabilitation or return-to-work plan</a:t>
            </a:r>
            <a:endParaRPr dirty="0"/>
          </a:p>
          <a:p>
            <a:pPr marL="182563" lvl="0" indent="-182563" algn="l" rtl="0">
              <a:lnSpc>
                <a:spcPct val="100000"/>
              </a:lnSpc>
              <a:spcBef>
                <a:spcPts val="900"/>
              </a:spcBef>
              <a:spcAft>
                <a:spcPts val="0"/>
              </a:spcAft>
              <a:buSzPts val="1360"/>
              <a:buChar char="•"/>
            </a:pPr>
            <a:r>
              <a:rPr lang="en-US" sz="1600" dirty="0"/>
              <a:t>Universal random testing may be carried out:</a:t>
            </a:r>
            <a:endParaRPr sz="1600" dirty="0"/>
          </a:p>
          <a:p>
            <a:pPr marL="457200" lvl="1" indent="-182563" algn="l" rtl="0">
              <a:lnSpc>
                <a:spcPct val="100000"/>
              </a:lnSpc>
              <a:spcBef>
                <a:spcPts val="900"/>
              </a:spcBef>
              <a:spcAft>
                <a:spcPts val="0"/>
              </a:spcAft>
              <a:buSzPts val="1190"/>
              <a:buChar char="•"/>
            </a:pPr>
            <a:r>
              <a:rPr lang="en-US" sz="1400" dirty="0"/>
              <a:t>If there is evidence of reasonable cause or necessity (rampant drug/alcohol use)</a:t>
            </a:r>
            <a:endParaRPr dirty="0"/>
          </a:p>
          <a:p>
            <a:pPr marL="457200" lvl="1" indent="-182563" algn="l" rtl="0">
              <a:lnSpc>
                <a:spcPct val="100000"/>
              </a:lnSpc>
              <a:spcBef>
                <a:spcPts val="900"/>
              </a:spcBef>
              <a:spcAft>
                <a:spcPts val="0"/>
              </a:spcAft>
              <a:buSzPts val="1190"/>
              <a:buChar char="•"/>
            </a:pPr>
            <a:r>
              <a:rPr lang="en-US" sz="1400" dirty="0"/>
              <a:t>Where the workplace is extremely dangerous</a:t>
            </a:r>
            <a:endParaRPr dirty="0"/>
          </a:p>
          <a:p>
            <a:pPr marL="182563" lvl="0" indent="-182563" algn="l" rtl="0">
              <a:lnSpc>
                <a:spcPct val="100000"/>
              </a:lnSpc>
              <a:spcBef>
                <a:spcPts val="900"/>
              </a:spcBef>
              <a:spcAft>
                <a:spcPts val="0"/>
              </a:spcAft>
              <a:buSzPts val="1360"/>
              <a:buChar char="•"/>
            </a:pPr>
            <a:r>
              <a:rPr lang="en-US" sz="1600" dirty="0"/>
              <a:t>Where test result is positive, tailor sanction to fit circumstances (no automatic termination)</a:t>
            </a:r>
            <a:endParaRPr dirty="0"/>
          </a:p>
          <a:p>
            <a:pPr marL="182563" lvl="0" indent="-96202" algn="l" rtl="0">
              <a:lnSpc>
                <a:spcPct val="100000"/>
              </a:lnSpc>
              <a:spcBef>
                <a:spcPts val="900"/>
              </a:spcBef>
              <a:spcAft>
                <a:spcPts val="0"/>
              </a:spcAft>
              <a:buSzPts val="1360"/>
              <a:buFont typeface="Courier New"/>
              <a:buNone/>
            </a:pPr>
            <a:endParaRPr sz="1600" dirty="0"/>
          </a:p>
        </p:txBody>
      </p:sp>
      <p:sp>
        <p:nvSpPr>
          <p:cNvPr id="344" name="Google Shape;344;p48"/>
          <p:cNvSpPr txBox="1">
            <a:spLocks noGrp="1"/>
          </p:cNvSpPr>
          <p:nvPr>
            <p:ph type="title"/>
          </p:nvPr>
        </p:nvSpPr>
        <p:spPr>
          <a:xfrm>
            <a:off x="457200" y="8382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0"/>
              </a:spcAft>
              <a:buNone/>
            </a:pPr>
            <a:r>
              <a:rPr lang="en-US" dirty="0">
                <a:latin typeface="Arial"/>
                <a:ea typeface="Arial"/>
                <a:cs typeface="Arial"/>
                <a:sym typeface="Arial"/>
              </a:rPr>
              <a:t>On-the-Job Drug and Alcohol Testing</a:t>
            </a:r>
            <a:endParaRPr dirty="0"/>
          </a:p>
        </p:txBody>
      </p:sp>
      <p:sp>
        <p:nvSpPr>
          <p:cNvPr id="345" name="Google Shape;345;p48"/>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57</a:t>
            </a:fld>
            <a:endParaRPr dirty="0"/>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body" idx="1"/>
          </p:nvPr>
        </p:nvSpPr>
        <p:spPr>
          <a:xfrm>
            <a:off x="457200" y="1758569"/>
            <a:ext cx="8229600" cy="44958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530"/>
              <a:buChar char="•"/>
            </a:pPr>
            <a:r>
              <a:rPr lang="en-US" sz="1800" dirty="0"/>
              <a:t>In BC harassment is prohibited if associated with a protected ground</a:t>
            </a:r>
            <a:endParaRPr dirty="0"/>
          </a:p>
          <a:p>
            <a:pPr marL="182563" lvl="0" indent="-182563" algn="l" rtl="0">
              <a:lnSpc>
                <a:spcPct val="100000"/>
              </a:lnSpc>
              <a:spcBef>
                <a:spcPts val="900"/>
              </a:spcBef>
              <a:spcAft>
                <a:spcPts val="0"/>
              </a:spcAft>
              <a:buSzPts val="1530"/>
              <a:buChar char="•"/>
            </a:pPr>
            <a:r>
              <a:rPr lang="en-US" sz="1800" dirty="0"/>
              <a:t>The Act prohibits any </a:t>
            </a:r>
            <a:r>
              <a:rPr lang="en-US" sz="1800" b="1" dirty="0"/>
              <a:t>public display likely to expose a person or class of persons to hatred or contempt</a:t>
            </a:r>
            <a:endParaRPr b="1" dirty="0"/>
          </a:p>
          <a:p>
            <a:pPr marL="182563" lvl="0" indent="-182563" algn="l" rtl="0">
              <a:lnSpc>
                <a:spcPct val="100000"/>
              </a:lnSpc>
              <a:spcBef>
                <a:spcPts val="900"/>
              </a:spcBef>
              <a:spcAft>
                <a:spcPts val="0"/>
              </a:spcAft>
              <a:buSzPts val="1530"/>
              <a:buChar char="•"/>
            </a:pPr>
            <a:r>
              <a:rPr lang="en-US" sz="1800" dirty="0"/>
              <a:t>Examples of prohibited behaviours include:</a:t>
            </a:r>
            <a:endParaRPr dirty="0"/>
          </a:p>
          <a:p>
            <a:pPr marL="457200" lvl="1" indent="-182562" algn="l" rtl="0">
              <a:lnSpc>
                <a:spcPct val="100000"/>
              </a:lnSpc>
              <a:spcBef>
                <a:spcPts val="900"/>
              </a:spcBef>
              <a:spcAft>
                <a:spcPts val="0"/>
              </a:spcAft>
              <a:buSzPts val="1360"/>
              <a:buChar char="•"/>
            </a:pPr>
            <a:r>
              <a:rPr lang="en-US" sz="1600" dirty="0"/>
              <a:t>Verbal or physical abuse</a:t>
            </a:r>
            <a:endParaRPr sz="1600" dirty="0"/>
          </a:p>
          <a:p>
            <a:pPr marL="457200" lvl="1" indent="-182562" algn="l" rtl="0">
              <a:lnSpc>
                <a:spcPct val="100000"/>
              </a:lnSpc>
              <a:spcBef>
                <a:spcPts val="900"/>
              </a:spcBef>
              <a:spcAft>
                <a:spcPts val="0"/>
              </a:spcAft>
              <a:buSzPts val="1360"/>
              <a:buChar char="•"/>
            </a:pPr>
            <a:r>
              <a:rPr lang="en-US" sz="1600" dirty="0"/>
              <a:t>Threats, derogatory remarks, jokes, innuendo, or taunts about appearance or belief</a:t>
            </a:r>
            <a:endParaRPr dirty="0"/>
          </a:p>
          <a:p>
            <a:pPr marL="457200" lvl="1" indent="-182562" algn="l" rtl="0">
              <a:lnSpc>
                <a:spcPct val="100000"/>
              </a:lnSpc>
              <a:spcBef>
                <a:spcPts val="900"/>
              </a:spcBef>
              <a:spcAft>
                <a:spcPts val="0"/>
              </a:spcAft>
              <a:buSzPts val="1360"/>
              <a:buChar char="•"/>
            </a:pPr>
            <a:r>
              <a:rPr lang="en-US" sz="1600" dirty="0"/>
              <a:t>The display of pornographic, racist, or offensive images</a:t>
            </a:r>
            <a:endParaRPr dirty="0"/>
          </a:p>
          <a:p>
            <a:pPr marL="457200" lvl="1" indent="-182562" algn="l" rtl="0">
              <a:lnSpc>
                <a:spcPct val="100000"/>
              </a:lnSpc>
              <a:spcBef>
                <a:spcPts val="900"/>
              </a:spcBef>
              <a:spcAft>
                <a:spcPts val="0"/>
              </a:spcAft>
              <a:buSzPts val="1360"/>
              <a:buChar char="•"/>
            </a:pPr>
            <a:r>
              <a:rPr lang="en-US" sz="1600" dirty="0"/>
              <a:t>Practical jokes that result in awkwardness or embarrassment</a:t>
            </a:r>
            <a:endParaRPr dirty="0"/>
          </a:p>
          <a:p>
            <a:pPr marL="457200" lvl="1" indent="-182562" algn="l" rtl="0">
              <a:lnSpc>
                <a:spcPct val="100000"/>
              </a:lnSpc>
              <a:spcBef>
                <a:spcPts val="900"/>
              </a:spcBef>
              <a:spcAft>
                <a:spcPts val="0"/>
              </a:spcAft>
              <a:buSzPts val="1360"/>
              <a:buChar char="•"/>
            </a:pPr>
            <a:r>
              <a:rPr lang="en-US" sz="1600" dirty="0"/>
              <a:t>Unwelcome invitations or requests (explicit or implied)</a:t>
            </a:r>
            <a:endParaRPr dirty="0"/>
          </a:p>
          <a:p>
            <a:pPr marL="457200" lvl="1" indent="-182562" algn="l" rtl="0">
              <a:lnSpc>
                <a:spcPct val="100000"/>
              </a:lnSpc>
              <a:spcBef>
                <a:spcPts val="900"/>
              </a:spcBef>
              <a:spcAft>
                <a:spcPts val="0"/>
              </a:spcAft>
              <a:buSzPts val="1360"/>
              <a:buChar char="•"/>
            </a:pPr>
            <a:r>
              <a:rPr lang="en-US" sz="1600" dirty="0"/>
              <a:t>Intimidation, leering, or other objectionable gestures</a:t>
            </a:r>
            <a:endParaRPr dirty="0"/>
          </a:p>
          <a:p>
            <a:pPr marL="457200" lvl="1" indent="-182562" algn="l" rtl="0">
              <a:lnSpc>
                <a:spcPct val="100000"/>
              </a:lnSpc>
              <a:spcBef>
                <a:spcPts val="900"/>
              </a:spcBef>
              <a:spcAft>
                <a:spcPts val="0"/>
              </a:spcAft>
              <a:buSzPts val="1360"/>
              <a:buChar char="•"/>
            </a:pPr>
            <a:r>
              <a:rPr lang="en-US" sz="1600" dirty="0"/>
              <a:t>Condescension or paternalism that undermines self-confidence</a:t>
            </a:r>
            <a:endParaRPr dirty="0"/>
          </a:p>
          <a:p>
            <a:pPr marL="457200" lvl="1" indent="-182562" algn="l" rtl="0">
              <a:lnSpc>
                <a:spcPct val="100000"/>
              </a:lnSpc>
              <a:spcBef>
                <a:spcPts val="900"/>
              </a:spcBef>
              <a:spcAft>
                <a:spcPts val="0"/>
              </a:spcAft>
              <a:buSzPts val="1360"/>
              <a:buChar char="•"/>
            </a:pPr>
            <a:r>
              <a:rPr lang="en-US" sz="1600" dirty="0"/>
              <a:t>Unwanted physical contact including touching, patting, pinching, or punching</a:t>
            </a:r>
            <a:endParaRPr dirty="0"/>
          </a:p>
        </p:txBody>
      </p:sp>
      <p:sp>
        <p:nvSpPr>
          <p:cNvPr id="351" name="Google Shape;351;p49"/>
          <p:cNvSpPr txBox="1">
            <a:spLocks noGrp="1"/>
          </p:cNvSpPr>
          <p:nvPr>
            <p:ph type="title"/>
          </p:nvPr>
        </p:nvSpPr>
        <p:spPr>
          <a:xfrm>
            <a:off x="406634" y="120445"/>
            <a:ext cx="8229600" cy="14478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Issues During the Course of Employment: </a:t>
            </a:r>
            <a:r>
              <a:rPr lang="en-US" dirty="0">
                <a:latin typeface="Arial"/>
                <a:ea typeface="Arial"/>
                <a:cs typeface="Arial"/>
                <a:sym typeface="Arial"/>
              </a:rPr>
              <a:t>Harassment</a:t>
            </a:r>
            <a:endParaRPr dirty="0"/>
          </a:p>
        </p:txBody>
      </p:sp>
      <p:sp>
        <p:nvSpPr>
          <p:cNvPr id="352" name="Google Shape;352;p49"/>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58</a:t>
            </a:fld>
            <a:endParaRPr dirty="0"/>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0"/>
          <p:cNvSpPr txBox="1">
            <a:spLocks noGrp="1"/>
          </p:cNvSpPr>
          <p:nvPr>
            <p:ph type="body" idx="1"/>
          </p:nvPr>
        </p:nvSpPr>
        <p:spPr>
          <a:xfrm>
            <a:off x="419276" y="1541908"/>
            <a:ext cx="8229600" cy="4753546"/>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700"/>
              <a:buChar char="•"/>
            </a:pPr>
            <a:r>
              <a:rPr lang="en-US" sz="2000" dirty="0"/>
              <a:t>Poisoned work environment </a:t>
            </a:r>
            <a:endParaRPr dirty="0"/>
          </a:p>
          <a:p>
            <a:pPr marL="457200" lvl="1" indent="-182563" algn="l" rtl="0">
              <a:lnSpc>
                <a:spcPct val="100000"/>
              </a:lnSpc>
              <a:spcBef>
                <a:spcPts val="900"/>
              </a:spcBef>
              <a:spcAft>
                <a:spcPts val="0"/>
              </a:spcAft>
              <a:buSzPts val="1530"/>
              <a:buChar char="•"/>
            </a:pPr>
            <a:r>
              <a:rPr lang="en-US" sz="1800" dirty="0"/>
              <a:t>Comments or actions are not directed </a:t>
            </a:r>
            <a:r>
              <a:rPr lang="en-US" sz="1800" i="1" dirty="0"/>
              <a:t>at</a:t>
            </a:r>
            <a:r>
              <a:rPr lang="en-US" sz="1800" dirty="0"/>
              <a:t> an individual, but have made the workplace hostile or unwelcoming to them </a:t>
            </a:r>
            <a:endParaRPr dirty="0"/>
          </a:p>
          <a:p>
            <a:pPr marL="182563" lvl="0" indent="-182563" algn="l" rtl="0">
              <a:lnSpc>
                <a:spcPct val="100000"/>
              </a:lnSpc>
              <a:spcBef>
                <a:spcPts val="900"/>
              </a:spcBef>
              <a:spcAft>
                <a:spcPts val="0"/>
              </a:spcAft>
              <a:buSzPts val="1700"/>
              <a:buChar char="•"/>
            </a:pPr>
            <a:r>
              <a:rPr lang="en-US" sz="2000" dirty="0"/>
              <a:t>Sexual harassment</a:t>
            </a:r>
            <a:endParaRPr dirty="0"/>
          </a:p>
          <a:p>
            <a:pPr marL="457200" lvl="1" indent="-182563" algn="l" rtl="0">
              <a:lnSpc>
                <a:spcPct val="100000"/>
              </a:lnSpc>
              <a:spcBef>
                <a:spcPts val="900"/>
              </a:spcBef>
              <a:spcAft>
                <a:spcPts val="0"/>
              </a:spcAft>
              <a:buSzPts val="1530"/>
              <a:buChar char="•"/>
            </a:pPr>
            <a:r>
              <a:rPr lang="en-US" sz="1800" dirty="0"/>
              <a:t>Comments or actions based on sex that are unwelcome, or should be reasonably known to be unwelcome </a:t>
            </a:r>
            <a:endParaRPr dirty="0"/>
          </a:p>
          <a:p>
            <a:pPr marL="457200" lvl="1" indent="-182563" algn="l" rtl="0">
              <a:lnSpc>
                <a:spcPct val="100000"/>
              </a:lnSpc>
              <a:spcBef>
                <a:spcPts val="900"/>
              </a:spcBef>
              <a:spcAft>
                <a:spcPts val="0"/>
              </a:spcAft>
              <a:buSzPts val="1530"/>
              <a:buChar char="•"/>
            </a:pPr>
            <a:r>
              <a:rPr lang="en-US" sz="1800" dirty="0"/>
              <a:t>Normally requires a course of vexatious conduct rather than a single instance, unless very serious</a:t>
            </a:r>
            <a:endParaRPr dirty="0"/>
          </a:p>
          <a:p>
            <a:pPr marL="457200" lvl="1" indent="-182563" algn="l" rtl="0">
              <a:lnSpc>
                <a:spcPct val="100000"/>
              </a:lnSpc>
              <a:spcBef>
                <a:spcPts val="900"/>
              </a:spcBef>
              <a:spcAft>
                <a:spcPts val="0"/>
              </a:spcAft>
              <a:buSzPts val="1530"/>
              <a:buChar char="•"/>
            </a:pPr>
            <a:r>
              <a:rPr lang="en-US" sz="1800" dirty="0"/>
              <a:t>“Sexting”</a:t>
            </a:r>
            <a:endParaRPr sz="1800" dirty="0"/>
          </a:p>
          <a:p>
            <a:pPr marL="182563" lvl="0" indent="-182563" algn="l" rtl="0">
              <a:lnSpc>
                <a:spcPct val="100000"/>
              </a:lnSpc>
              <a:spcBef>
                <a:spcPts val="900"/>
              </a:spcBef>
              <a:spcAft>
                <a:spcPts val="0"/>
              </a:spcAft>
              <a:buSzPts val="1700"/>
              <a:buChar char="•"/>
            </a:pPr>
            <a:r>
              <a:rPr lang="en-US" sz="2000" dirty="0"/>
              <a:t>Sexual solicitation</a:t>
            </a:r>
            <a:endParaRPr dirty="0"/>
          </a:p>
          <a:p>
            <a:pPr marL="457200" lvl="1" indent="-182563" algn="l" rtl="0">
              <a:lnSpc>
                <a:spcPct val="100000"/>
              </a:lnSpc>
              <a:spcBef>
                <a:spcPts val="900"/>
              </a:spcBef>
              <a:spcAft>
                <a:spcPts val="0"/>
              </a:spcAft>
              <a:buSzPts val="1530"/>
              <a:buChar char="•"/>
            </a:pPr>
            <a:r>
              <a:rPr lang="en-US" sz="1800" dirty="0"/>
              <a:t>Someone in a position of authority makes unwelcome advances or requests for sexual favours</a:t>
            </a:r>
            <a:endParaRPr dirty="0"/>
          </a:p>
          <a:p>
            <a:pPr marL="457200" lvl="1" indent="-182563" algn="l" rtl="0">
              <a:lnSpc>
                <a:spcPct val="100000"/>
              </a:lnSpc>
              <a:spcBef>
                <a:spcPts val="900"/>
              </a:spcBef>
              <a:spcAft>
                <a:spcPts val="0"/>
              </a:spcAft>
              <a:buSzPts val="1530"/>
              <a:buChar char="•"/>
            </a:pPr>
            <a:r>
              <a:rPr lang="en-US" sz="1800" dirty="0"/>
              <a:t>The threat of reprisal or promise of reward is explicit</a:t>
            </a:r>
            <a:endParaRPr dirty="0"/>
          </a:p>
        </p:txBody>
      </p:sp>
      <p:sp>
        <p:nvSpPr>
          <p:cNvPr id="358" name="Google Shape;358;p50"/>
          <p:cNvSpPr txBox="1">
            <a:spLocks noGrp="1"/>
          </p:cNvSpPr>
          <p:nvPr>
            <p:ph type="title"/>
          </p:nvPr>
        </p:nvSpPr>
        <p:spPr>
          <a:xfrm>
            <a:off x="457200" y="304800"/>
            <a:ext cx="8229600" cy="14478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Types of Harassment</a:t>
            </a:r>
            <a:endParaRPr dirty="0"/>
          </a:p>
        </p:txBody>
      </p:sp>
      <p:sp>
        <p:nvSpPr>
          <p:cNvPr id="359" name="Google Shape;359;p50"/>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59</a:t>
            </a:fld>
            <a:endParaRPr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996F88F9-598C-74D4-D452-6B6E0DA2BF49}"/>
            </a:ext>
          </a:extLst>
        </p:cNvPr>
        <p:cNvGrpSpPr/>
        <p:nvPr/>
      </p:nvGrpSpPr>
      <p:grpSpPr>
        <a:xfrm>
          <a:off x="0" y="0"/>
          <a:ext cx="0" cy="0"/>
          <a:chOff x="0" y="0"/>
          <a:chExt cx="0" cy="0"/>
        </a:xfrm>
      </p:grpSpPr>
      <p:sp>
        <p:nvSpPr>
          <p:cNvPr id="115" name="Google Shape;115;p17">
            <a:extLst>
              <a:ext uri="{FF2B5EF4-FFF2-40B4-BE49-F238E27FC236}">
                <a16:creationId xmlns:a16="http://schemas.microsoft.com/office/drawing/2014/main" id="{536BAAF6-F64E-1998-D7B3-E366EF63B86E}"/>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dirty="0"/>
          </a:p>
        </p:txBody>
      </p:sp>
      <p:pic>
        <p:nvPicPr>
          <p:cNvPr id="1026" name="Picture 2">
            <a:extLst>
              <a:ext uri="{FF2B5EF4-FFF2-40B4-BE49-F238E27FC236}">
                <a16:creationId xmlns:a16="http://schemas.microsoft.com/office/drawing/2014/main" id="{B6DC0A93-7172-1183-4533-029DE687B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3050"/>
            <a:ext cx="91440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21758"/>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a:spLocks noGrp="1"/>
          </p:cNvSpPr>
          <p:nvPr>
            <p:ph type="body" idx="1"/>
          </p:nvPr>
        </p:nvSpPr>
        <p:spPr>
          <a:xfrm>
            <a:off x="456506" y="1371600"/>
            <a:ext cx="8229600" cy="44958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530"/>
              <a:buChar char="•"/>
            </a:pPr>
            <a:r>
              <a:rPr lang="en-US" sz="1800" dirty="0"/>
              <a:t>Legal standard for determining if harassment has occurred: </a:t>
            </a:r>
            <a:endParaRPr dirty="0"/>
          </a:p>
          <a:p>
            <a:pPr marL="457200" lvl="1" indent="-182562" algn="l" rtl="0">
              <a:lnSpc>
                <a:spcPct val="100000"/>
              </a:lnSpc>
              <a:spcBef>
                <a:spcPts val="900"/>
              </a:spcBef>
              <a:spcAft>
                <a:spcPts val="0"/>
              </a:spcAft>
              <a:buSzPts val="1360"/>
              <a:buChar char="•"/>
            </a:pPr>
            <a:r>
              <a:rPr lang="en-US" sz="1600" dirty="0"/>
              <a:t>Would a reasonable person think the conduct or comment was inappropriate?</a:t>
            </a:r>
            <a:endParaRPr dirty="0"/>
          </a:p>
          <a:p>
            <a:pPr marL="182563" lvl="0" indent="-182563" algn="l" rtl="0">
              <a:lnSpc>
                <a:spcPct val="100000"/>
              </a:lnSpc>
              <a:spcBef>
                <a:spcPts val="900"/>
              </a:spcBef>
              <a:spcAft>
                <a:spcPts val="0"/>
              </a:spcAft>
              <a:buSzPts val="1530"/>
              <a:buChar char="•"/>
            </a:pPr>
            <a:r>
              <a:rPr lang="en-US" sz="1800" dirty="0"/>
              <a:t>There is an onus on the person experiencing the harassment to inform the harasser that the behaviour is unwelcome</a:t>
            </a:r>
            <a:endParaRPr dirty="0"/>
          </a:p>
          <a:p>
            <a:pPr marL="182563" lvl="0" indent="-182563" algn="l" rtl="0">
              <a:lnSpc>
                <a:spcPct val="100000"/>
              </a:lnSpc>
              <a:spcBef>
                <a:spcPts val="900"/>
              </a:spcBef>
              <a:spcAft>
                <a:spcPts val="0"/>
              </a:spcAft>
              <a:buSzPts val="1530"/>
              <a:buChar char="•"/>
            </a:pPr>
            <a:r>
              <a:rPr lang="en-US" sz="1800" dirty="0"/>
              <a:t>Employers are legally responsible for promoting a harassment-free workplace:</a:t>
            </a:r>
            <a:endParaRPr dirty="0"/>
          </a:p>
          <a:p>
            <a:pPr marL="730250" lvl="2" indent="-182562" algn="l" rtl="0">
              <a:lnSpc>
                <a:spcPct val="100000"/>
              </a:lnSpc>
              <a:spcBef>
                <a:spcPts val="900"/>
              </a:spcBef>
              <a:spcAft>
                <a:spcPts val="0"/>
              </a:spcAft>
              <a:buSzPts val="1440"/>
              <a:buChar char="•"/>
            </a:pPr>
            <a:r>
              <a:rPr lang="en-US" sz="1600" dirty="0"/>
              <a:t>Ongoing Commitment should be made</a:t>
            </a:r>
            <a:endParaRPr dirty="0"/>
          </a:p>
          <a:p>
            <a:pPr marL="730250" lvl="2" indent="-182562" algn="l" rtl="0">
              <a:lnSpc>
                <a:spcPct val="100000"/>
              </a:lnSpc>
              <a:spcBef>
                <a:spcPts val="900"/>
              </a:spcBef>
              <a:spcAft>
                <a:spcPts val="0"/>
              </a:spcAft>
              <a:buSzPts val="1440"/>
              <a:buChar char="•"/>
            </a:pPr>
            <a:r>
              <a:rPr lang="en-US" sz="1600" dirty="0"/>
              <a:t>Well-known policies and procedures</a:t>
            </a:r>
            <a:endParaRPr dirty="0"/>
          </a:p>
          <a:p>
            <a:pPr marL="730250" lvl="2" indent="-182562" algn="l" rtl="0">
              <a:lnSpc>
                <a:spcPct val="100000"/>
              </a:lnSpc>
              <a:spcBef>
                <a:spcPts val="900"/>
              </a:spcBef>
              <a:spcAft>
                <a:spcPts val="0"/>
              </a:spcAft>
              <a:buSzPts val="1440"/>
              <a:buChar char="•"/>
            </a:pPr>
            <a:r>
              <a:rPr lang="en-US" sz="1600" dirty="0"/>
              <a:t>Education and awareness</a:t>
            </a:r>
            <a:endParaRPr dirty="0"/>
          </a:p>
          <a:p>
            <a:pPr marL="730250" lvl="2" indent="-182562" algn="l" rtl="0">
              <a:lnSpc>
                <a:spcPct val="100000"/>
              </a:lnSpc>
              <a:spcBef>
                <a:spcPts val="900"/>
              </a:spcBef>
              <a:spcAft>
                <a:spcPts val="0"/>
              </a:spcAft>
              <a:buSzPts val="1440"/>
              <a:buChar char="•"/>
            </a:pPr>
            <a:r>
              <a:rPr lang="en-US" sz="1600" dirty="0"/>
              <a:t>Processes for dealing with complaints</a:t>
            </a:r>
            <a:endParaRPr dirty="0"/>
          </a:p>
          <a:p>
            <a:pPr marL="730250" lvl="2" indent="-182562" algn="l" rtl="0">
              <a:lnSpc>
                <a:spcPct val="100000"/>
              </a:lnSpc>
              <a:spcBef>
                <a:spcPts val="900"/>
              </a:spcBef>
              <a:spcAft>
                <a:spcPts val="0"/>
              </a:spcAft>
              <a:buSzPts val="1440"/>
              <a:buChar char="•"/>
            </a:pPr>
            <a:r>
              <a:rPr lang="en-US" sz="1600" dirty="0"/>
              <a:t>Prompt investigation by an impartial and knowledgeable person</a:t>
            </a:r>
            <a:endParaRPr dirty="0"/>
          </a:p>
          <a:p>
            <a:pPr marL="730250" lvl="2" indent="-182562" algn="l" rtl="0">
              <a:lnSpc>
                <a:spcPct val="100000"/>
              </a:lnSpc>
              <a:spcBef>
                <a:spcPts val="900"/>
              </a:spcBef>
              <a:spcAft>
                <a:spcPts val="0"/>
              </a:spcAft>
              <a:buSzPts val="1440"/>
              <a:buChar char="•"/>
            </a:pPr>
            <a:r>
              <a:rPr lang="en-US" sz="1600" dirty="0"/>
              <a:t>Documentation</a:t>
            </a:r>
            <a:endParaRPr dirty="0"/>
          </a:p>
          <a:p>
            <a:pPr marL="730250" lvl="2" indent="-182562" algn="l" rtl="0">
              <a:lnSpc>
                <a:spcPct val="100000"/>
              </a:lnSpc>
              <a:spcBef>
                <a:spcPts val="900"/>
              </a:spcBef>
              <a:spcAft>
                <a:spcPts val="0"/>
              </a:spcAft>
              <a:buSzPts val="1440"/>
              <a:buChar char="•"/>
            </a:pPr>
            <a:r>
              <a:rPr lang="en-US" sz="1600" dirty="0"/>
              <a:t>Confidentiality</a:t>
            </a:r>
            <a:endParaRPr dirty="0"/>
          </a:p>
          <a:p>
            <a:pPr marL="457200" lvl="1" indent="-182563" algn="l" rtl="0">
              <a:lnSpc>
                <a:spcPct val="100000"/>
              </a:lnSpc>
              <a:spcBef>
                <a:spcPts val="900"/>
              </a:spcBef>
              <a:spcAft>
                <a:spcPts val="0"/>
              </a:spcAft>
              <a:buSzPts val="1530"/>
              <a:buChar char="•"/>
            </a:pPr>
            <a:r>
              <a:rPr lang="en-US" sz="1800" dirty="0"/>
              <a:t>Employers who provide training to recognize and respond to harassment may reduce or avoid liability</a:t>
            </a:r>
            <a:endParaRPr sz="1800" dirty="0"/>
          </a:p>
        </p:txBody>
      </p:sp>
      <p:sp>
        <p:nvSpPr>
          <p:cNvPr id="365" name="Google Shape;365;p51"/>
          <p:cNvSpPr txBox="1">
            <a:spLocks noGrp="1"/>
          </p:cNvSpPr>
          <p:nvPr>
            <p:ph type="title"/>
          </p:nvPr>
        </p:nvSpPr>
        <p:spPr>
          <a:xfrm>
            <a:off x="456506" y="250032"/>
            <a:ext cx="8229600" cy="14478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Harassment</a:t>
            </a:r>
            <a:endParaRPr dirty="0"/>
          </a:p>
        </p:txBody>
      </p:sp>
      <p:sp>
        <p:nvSpPr>
          <p:cNvPr id="366" name="Google Shape;366;p51"/>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60</a:t>
            </a:fld>
            <a:endParaRPr dirty="0"/>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2"/>
          <p:cNvSpPr txBox="1">
            <a:spLocks noGrp="1"/>
          </p:cNvSpPr>
          <p:nvPr>
            <p:ph type="body" idx="1"/>
          </p:nvPr>
        </p:nvSpPr>
        <p:spPr>
          <a:xfrm>
            <a:off x="456506" y="2491871"/>
            <a:ext cx="8229600" cy="4267200"/>
          </a:xfrm>
          <a:prstGeom prst="rect">
            <a:avLst/>
          </a:prstGeom>
          <a:noFill/>
          <a:ln>
            <a:noFill/>
          </a:ln>
        </p:spPr>
        <p:txBody>
          <a:bodyPr spcFirstLastPara="1" wrap="square" lIns="91425" tIns="45700" rIns="91425" bIns="45700" anchor="t" anchorCtr="0">
            <a:noAutofit/>
          </a:bodyPr>
          <a:lstStyle/>
          <a:p>
            <a:pPr marL="182563" lvl="0" indent="-182563" algn="l" rtl="0">
              <a:lnSpc>
                <a:spcPct val="100000"/>
              </a:lnSpc>
              <a:spcBef>
                <a:spcPts val="0"/>
              </a:spcBef>
              <a:spcAft>
                <a:spcPts val="0"/>
              </a:spcAft>
              <a:buSzPts val="1700"/>
              <a:buChar char="•"/>
            </a:pPr>
            <a:r>
              <a:rPr lang="en-US" sz="2000" dirty="0"/>
              <a:t>Vicarious liability</a:t>
            </a:r>
            <a:endParaRPr sz="2000" dirty="0"/>
          </a:p>
          <a:p>
            <a:pPr marL="457200" lvl="1" indent="-182563" algn="l" rtl="0">
              <a:lnSpc>
                <a:spcPct val="100000"/>
              </a:lnSpc>
              <a:spcBef>
                <a:spcPts val="900"/>
              </a:spcBef>
              <a:spcAft>
                <a:spcPts val="0"/>
              </a:spcAft>
              <a:buSzPts val="1530"/>
              <a:buChar char="•"/>
            </a:pPr>
            <a:r>
              <a:rPr lang="en-US" sz="1800" dirty="0"/>
              <a:t>For discriminatory actions of its agents and employees in the workplace</a:t>
            </a:r>
            <a:endParaRPr dirty="0"/>
          </a:p>
          <a:p>
            <a:pPr marL="182563" lvl="0" indent="-182563" algn="l" rtl="0">
              <a:lnSpc>
                <a:spcPct val="100000"/>
              </a:lnSpc>
              <a:spcBef>
                <a:spcPts val="900"/>
              </a:spcBef>
              <a:spcAft>
                <a:spcPts val="0"/>
              </a:spcAft>
              <a:buSzPts val="1700"/>
              <a:buChar char="•"/>
            </a:pPr>
            <a:r>
              <a:rPr lang="en-US" sz="2000" dirty="0"/>
              <a:t>Direct liability</a:t>
            </a:r>
            <a:endParaRPr dirty="0"/>
          </a:p>
          <a:p>
            <a:pPr marL="457200" lvl="1" indent="-182563" algn="l" rtl="0">
              <a:lnSpc>
                <a:spcPct val="100000"/>
              </a:lnSpc>
              <a:spcBef>
                <a:spcPts val="900"/>
              </a:spcBef>
              <a:spcAft>
                <a:spcPts val="0"/>
              </a:spcAft>
              <a:buSzPts val="1530"/>
              <a:buChar char="•"/>
            </a:pPr>
            <a:r>
              <a:rPr lang="en-US" sz="1800" dirty="0"/>
              <a:t>For discriminatory actions of management</a:t>
            </a:r>
            <a:endParaRPr sz="1800" dirty="0"/>
          </a:p>
          <a:p>
            <a:pPr marL="182563" lvl="0" indent="-182563" algn="l" rtl="0">
              <a:lnSpc>
                <a:spcPct val="100000"/>
              </a:lnSpc>
              <a:spcBef>
                <a:spcPts val="900"/>
              </a:spcBef>
              <a:spcAft>
                <a:spcPts val="0"/>
              </a:spcAft>
              <a:buSzPts val="1700"/>
              <a:buChar char="•"/>
            </a:pPr>
            <a:r>
              <a:rPr lang="en-US" sz="2000" dirty="0"/>
              <a:t>Employer is liable for workplace harassment by managers but may avoid liability for non-managerial harassment if it can show:</a:t>
            </a:r>
            <a:endParaRPr dirty="0"/>
          </a:p>
          <a:p>
            <a:pPr marL="457200" lvl="1" indent="-182563" algn="l" rtl="0">
              <a:lnSpc>
                <a:spcPct val="100000"/>
              </a:lnSpc>
              <a:spcBef>
                <a:spcPts val="900"/>
              </a:spcBef>
              <a:spcAft>
                <a:spcPts val="0"/>
              </a:spcAft>
              <a:buSzPts val="1530"/>
              <a:buChar char="•"/>
            </a:pPr>
            <a:r>
              <a:rPr lang="en-US" sz="1800" dirty="0"/>
              <a:t>it was unaware that harassment was occurring,</a:t>
            </a:r>
            <a:endParaRPr dirty="0"/>
          </a:p>
          <a:p>
            <a:pPr marL="457200" lvl="1" indent="-182563" algn="l" rtl="0">
              <a:lnSpc>
                <a:spcPct val="100000"/>
              </a:lnSpc>
              <a:spcBef>
                <a:spcPts val="900"/>
              </a:spcBef>
              <a:spcAft>
                <a:spcPts val="0"/>
              </a:spcAft>
              <a:buSzPts val="1530"/>
              <a:buChar char="•"/>
            </a:pPr>
            <a:r>
              <a:rPr lang="en-US" sz="1800" dirty="0"/>
              <a:t>it was diligent in preventing the harassment, and</a:t>
            </a:r>
            <a:endParaRPr dirty="0"/>
          </a:p>
          <a:p>
            <a:pPr marL="457200" lvl="1" indent="-182563" algn="l" rtl="0">
              <a:lnSpc>
                <a:spcPct val="100000"/>
              </a:lnSpc>
              <a:spcBef>
                <a:spcPts val="900"/>
              </a:spcBef>
              <a:spcAft>
                <a:spcPts val="0"/>
              </a:spcAft>
              <a:buSzPts val="1530"/>
              <a:buChar char="•"/>
            </a:pPr>
            <a:r>
              <a:rPr lang="en-US" sz="1800" dirty="0"/>
              <a:t>it responded appropriately once aware of the harassment.</a:t>
            </a:r>
            <a:endParaRPr dirty="0"/>
          </a:p>
          <a:p>
            <a:pPr marL="182563" lvl="0" indent="-85407" algn="l" rtl="0">
              <a:lnSpc>
                <a:spcPct val="125000"/>
              </a:lnSpc>
              <a:spcBef>
                <a:spcPts val="900"/>
              </a:spcBef>
              <a:spcAft>
                <a:spcPts val="0"/>
              </a:spcAft>
              <a:buSzPts val="1530"/>
              <a:buNone/>
            </a:pPr>
            <a:endParaRPr sz="1800" dirty="0"/>
          </a:p>
        </p:txBody>
      </p:sp>
      <p:sp>
        <p:nvSpPr>
          <p:cNvPr id="372" name="Google Shape;372;p52"/>
          <p:cNvSpPr txBox="1">
            <a:spLocks noGrp="1"/>
          </p:cNvSpPr>
          <p:nvPr>
            <p:ph type="title"/>
          </p:nvPr>
        </p:nvSpPr>
        <p:spPr>
          <a:xfrm>
            <a:off x="457200" y="762000"/>
            <a:ext cx="8229600" cy="14478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sz="4000" dirty="0">
                <a:latin typeface="Arial"/>
                <a:ea typeface="Arial"/>
                <a:cs typeface="Arial"/>
                <a:sym typeface="Arial"/>
              </a:rPr>
              <a:t>Employer Liability for Human Rights Violations</a:t>
            </a:r>
            <a:endParaRPr dirty="0"/>
          </a:p>
        </p:txBody>
      </p:sp>
      <p:sp>
        <p:nvSpPr>
          <p:cNvPr id="373" name="Google Shape;373;p52"/>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61</a:t>
            </a:fld>
            <a:endParaRPr dirty="0"/>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a:spLocks noGrp="1"/>
          </p:cNvSpPr>
          <p:nvPr>
            <p:ph type="title"/>
          </p:nvPr>
        </p:nvSpPr>
        <p:spPr>
          <a:xfrm>
            <a:off x="457200" y="533400"/>
            <a:ext cx="8229600" cy="14478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Investigating Harassment Complaints</a:t>
            </a:r>
            <a:endParaRPr dirty="0"/>
          </a:p>
        </p:txBody>
      </p:sp>
      <p:sp>
        <p:nvSpPr>
          <p:cNvPr id="379" name="Google Shape;379;p53"/>
          <p:cNvSpPr txBox="1">
            <a:spLocks noGrp="1"/>
          </p:cNvSpPr>
          <p:nvPr>
            <p:ph type="body" idx="1"/>
          </p:nvPr>
        </p:nvSpPr>
        <p:spPr>
          <a:xfrm>
            <a:off x="457200" y="2209800"/>
            <a:ext cx="4038600" cy="4181856"/>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040"/>
              <a:buFont typeface="Arial"/>
              <a:buAutoNum type="arabicPeriod"/>
            </a:pPr>
            <a:r>
              <a:rPr lang="en-US" sz="2400" dirty="0"/>
              <a:t>Investigate in a timely manner</a:t>
            </a:r>
            <a:endParaRPr dirty="0"/>
          </a:p>
          <a:p>
            <a:pPr marL="457200" lvl="0" indent="-457200" algn="l" rtl="0">
              <a:lnSpc>
                <a:spcPct val="100000"/>
              </a:lnSpc>
              <a:spcBef>
                <a:spcPts val="900"/>
              </a:spcBef>
              <a:spcAft>
                <a:spcPts val="0"/>
              </a:spcAft>
              <a:buSzPts val="2040"/>
              <a:buFont typeface="Arial"/>
              <a:buAutoNum type="arabicPeriod"/>
            </a:pPr>
            <a:r>
              <a:rPr lang="en-US" sz="2400" dirty="0"/>
              <a:t>Ensure the investigator is unbiased</a:t>
            </a:r>
            <a:endParaRPr dirty="0"/>
          </a:p>
          <a:p>
            <a:pPr marL="457200" lvl="0" indent="-457200" algn="l" rtl="0">
              <a:lnSpc>
                <a:spcPct val="100000"/>
              </a:lnSpc>
              <a:spcBef>
                <a:spcPts val="900"/>
              </a:spcBef>
              <a:spcAft>
                <a:spcPts val="0"/>
              </a:spcAft>
              <a:buSzPts val="2040"/>
              <a:buFont typeface="Arial"/>
              <a:buAutoNum type="arabicPeriod"/>
            </a:pPr>
            <a:r>
              <a:rPr lang="en-US" sz="2400" dirty="0"/>
              <a:t>Give the accused a chance to respond</a:t>
            </a:r>
            <a:endParaRPr dirty="0"/>
          </a:p>
          <a:p>
            <a:pPr marL="457200" lvl="0" indent="-457200" algn="l" rtl="0">
              <a:lnSpc>
                <a:spcPct val="100000"/>
              </a:lnSpc>
              <a:spcBef>
                <a:spcPts val="900"/>
              </a:spcBef>
              <a:spcAft>
                <a:spcPts val="0"/>
              </a:spcAft>
              <a:buSzPts val="2040"/>
              <a:buFont typeface="Arial"/>
              <a:buAutoNum type="arabicPeriod"/>
            </a:pPr>
            <a:r>
              <a:rPr lang="en-US" sz="2400" dirty="0"/>
              <a:t>Follow the employer’s policies and procedures</a:t>
            </a:r>
            <a:endParaRPr dirty="0"/>
          </a:p>
          <a:p>
            <a:pPr marL="457200" lvl="0" indent="-457200" algn="l" rtl="0">
              <a:lnSpc>
                <a:spcPct val="100000"/>
              </a:lnSpc>
              <a:spcBef>
                <a:spcPts val="900"/>
              </a:spcBef>
              <a:spcAft>
                <a:spcPts val="0"/>
              </a:spcAft>
              <a:buSzPts val="2040"/>
              <a:buFont typeface="Arial"/>
              <a:buAutoNum type="arabicPeriod"/>
            </a:pPr>
            <a:r>
              <a:rPr lang="en-US" sz="2400" dirty="0"/>
              <a:t>Interview witnesses separately</a:t>
            </a:r>
            <a:endParaRPr dirty="0"/>
          </a:p>
        </p:txBody>
      </p:sp>
      <p:sp>
        <p:nvSpPr>
          <p:cNvPr id="380" name="Google Shape;380;p53"/>
          <p:cNvSpPr txBox="1"/>
          <p:nvPr/>
        </p:nvSpPr>
        <p:spPr>
          <a:xfrm>
            <a:off x="4648200" y="2209800"/>
            <a:ext cx="4038600" cy="4181856"/>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1"/>
              </a:buClr>
              <a:buSzPts val="2040"/>
              <a:buFont typeface="Arial"/>
              <a:buAutoNum type="arabicPeriod" startAt="6"/>
            </a:pPr>
            <a:r>
              <a:rPr lang="en-US" sz="2400" b="0" i="0" u="none" strike="noStrike" cap="none" dirty="0">
                <a:solidFill>
                  <a:schemeClr val="dk1"/>
                </a:solidFill>
                <a:latin typeface="Arial"/>
                <a:ea typeface="Arial"/>
                <a:cs typeface="Arial"/>
                <a:sym typeface="Arial"/>
              </a:rPr>
              <a:t>Do not ask leading questions</a:t>
            </a:r>
            <a:endParaRPr dirty="0"/>
          </a:p>
          <a:p>
            <a:pPr marL="457200" marR="0" lvl="0" indent="-457200" algn="l" rtl="0">
              <a:lnSpc>
                <a:spcPct val="100000"/>
              </a:lnSpc>
              <a:spcBef>
                <a:spcPts val="900"/>
              </a:spcBef>
              <a:spcAft>
                <a:spcPts val="0"/>
              </a:spcAft>
              <a:buClr>
                <a:schemeClr val="accent1"/>
              </a:buClr>
              <a:buSzPts val="2040"/>
              <a:buFont typeface="Arial"/>
              <a:buAutoNum type="arabicPeriod" startAt="6"/>
            </a:pPr>
            <a:r>
              <a:rPr lang="en-US" sz="2400" b="0" i="0" u="none" strike="noStrike" cap="none" dirty="0">
                <a:solidFill>
                  <a:schemeClr val="dk1"/>
                </a:solidFill>
                <a:latin typeface="Arial"/>
                <a:ea typeface="Arial"/>
                <a:cs typeface="Arial"/>
                <a:sym typeface="Arial"/>
              </a:rPr>
              <a:t>Interview third-party witnesses</a:t>
            </a:r>
            <a:endParaRPr dirty="0"/>
          </a:p>
          <a:p>
            <a:pPr marL="457200" marR="0" lvl="0" indent="-457200" algn="l" rtl="0">
              <a:lnSpc>
                <a:spcPct val="100000"/>
              </a:lnSpc>
              <a:spcBef>
                <a:spcPts val="900"/>
              </a:spcBef>
              <a:spcAft>
                <a:spcPts val="0"/>
              </a:spcAft>
              <a:buClr>
                <a:schemeClr val="accent1"/>
              </a:buClr>
              <a:buSzPts val="2040"/>
              <a:buFont typeface="Arial"/>
              <a:buAutoNum type="arabicPeriod" startAt="6"/>
            </a:pPr>
            <a:r>
              <a:rPr lang="en-US" sz="2400" b="0" i="0" u="none" strike="noStrike" cap="none" dirty="0">
                <a:solidFill>
                  <a:schemeClr val="dk1"/>
                </a:solidFill>
                <a:latin typeface="Arial"/>
                <a:ea typeface="Arial"/>
                <a:cs typeface="Arial"/>
                <a:sym typeface="Arial"/>
              </a:rPr>
              <a:t>Document the investigation</a:t>
            </a:r>
            <a:endParaRPr dirty="0"/>
          </a:p>
          <a:p>
            <a:pPr marL="457200" marR="0" lvl="0" indent="-457200" algn="l" rtl="0">
              <a:lnSpc>
                <a:spcPct val="100000"/>
              </a:lnSpc>
              <a:spcBef>
                <a:spcPts val="900"/>
              </a:spcBef>
              <a:spcAft>
                <a:spcPts val="0"/>
              </a:spcAft>
              <a:buClr>
                <a:schemeClr val="accent1"/>
              </a:buClr>
              <a:buSzPts val="2040"/>
              <a:buFont typeface="Arial"/>
              <a:buAutoNum type="arabicPeriod" startAt="6"/>
            </a:pPr>
            <a:r>
              <a:rPr lang="en-US" sz="2400" b="0" i="0" u="none" strike="noStrike" cap="none" dirty="0">
                <a:solidFill>
                  <a:schemeClr val="dk1"/>
                </a:solidFill>
                <a:latin typeface="Arial"/>
                <a:ea typeface="Arial"/>
                <a:cs typeface="Arial"/>
                <a:sym typeface="Arial"/>
              </a:rPr>
              <a:t>Keep and open mind</a:t>
            </a:r>
            <a:endParaRPr dirty="0"/>
          </a:p>
          <a:p>
            <a:pPr marL="457200" marR="0" lvl="0" indent="-457200" algn="l" rtl="0">
              <a:lnSpc>
                <a:spcPct val="100000"/>
              </a:lnSpc>
              <a:spcBef>
                <a:spcPts val="900"/>
              </a:spcBef>
              <a:spcAft>
                <a:spcPts val="0"/>
              </a:spcAft>
              <a:buClr>
                <a:schemeClr val="accent1"/>
              </a:buClr>
              <a:buSzPts val="2040"/>
              <a:buFont typeface="Arial"/>
              <a:buAutoNum type="arabicPeriod" startAt="6"/>
            </a:pPr>
            <a:r>
              <a:rPr lang="en-US" sz="2400" b="0" i="0" u="none" strike="noStrike" cap="none" dirty="0">
                <a:solidFill>
                  <a:schemeClr val="dk1"/>
                </a:solidFill>
                <a:latin typeface="Arial"/>
                <a:ea typeface="Arial"/>
                <a:cs typeface="Arial"/>
                <a:sym typeface="Arial"/>
              </a:rPr>
              <a:t>Consider the entire context</a:t>
            </a:r>
            <a:endParaRPr sz="2400" b="0" i="0" u="none" strike="noStrike" cap="none" dirty="0">
              <a:solidFill>
                <a:schemeClr val="dk1"/>
              </a:solidFill>
              <a:latin typeface="Arial"/>
              <a:ea typeface="Arial"/>
              <a:cs typeface="Arial"/>
              <a:sym typeface="Arial"/>
            </a:endParaRPr>
          </a:p>
          <a:p>
            <a:pPr marL="0" marR="0" lvl="0" indent="0" algn="l" rtl="0">
              <a:lnSpc>
                <a:spcPct val="125000"/>
              </a:lnSpc>
              <a:spcBef>
                <a:spcPts val="900"/>
              </a:spcBef>
              <a:spcAft>
                <a:spcPts val="0"/>
              </a:spcAft>
              <a:buClr>
                <a:schemeClr val="accent1"/>
              </a:buClr>
              <a:buSzPts val="2040"/>
              <a:buFont typeface="Arial"/>
              <a:buNone/>
            </a:pPr>
            <a:endParaRPr sz="2400" b="0" i="0" u="none" strike="noStrike" cap="none" dirty="0">
              <a:solidFill>
                <a:schemeClr val="dk1"/>
              </a:solidFill>
              <a:latin typeface="Arial"/>
              <a:ea typeface="Arial"/>
              <a:cs typeface="Arial"/>
              <a:sym typeface="Arial"/>
            </a:endParaRPr>
          </a:p>
        </p:txBody>
      </p:sp>
      <p:sp>
        <p:nvSpPr>
          <p:cNvPr id="381" name="Google Shape;381;p53"/>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62</a:t>
            </a:fld>
            <a:endParaRPr dirty="0"/>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DD6E831C-4C17-F9D7-A7EB-19373BC2CF2E}"/>
            </a:ext>
          </a:extLst>
        </p:cNvPr>
        <p:cNvGrpSpPr/>
        <p:nvPr/>
      </p:nvGrpSpPr>
      <p:grpSpPr>
        <a:xfrm>
          <a:off x="0" y="0"/>
          <a:ext cx="0" cy="0"/>
          <a:chOff x="0" y="0"/>
          <a:chExt cx="0" cy="0"/>
        </a:xfrm>
      </p:grpSpPr>
      <p:sp>
        <p:nvSpPr>
          <p:cNvPr id="378" name="Google Shape;378;p53">
            <a:extLst>
              <a:ext uri="{FF2B5EF4-FFF2-40B4-BE49-F238E27FC236}">
                <a16:creationId xmlns:a16="http://schemas.microsoft.com/office/drawing/2014/main" id="{F1A86211-8C92-AD96-7AF3-FED102F5826D}"/>
              </a:ext>
            </a:extLst>
          </p:cNvPr>
          <p:cNvSpPr txBox="1">
            <a:spLocks noGrp="1"/>
          </p:cNvSpPr>
          <p:nvPr>
            <p:ph type="title"/>
          </p:nvPr>
        </p:nvSpPr>
        <p:spPr>
          <a:xfrm>
            <a:off x="377137" y="2674023"/>
            <a:ext cx="8229600" cy="14478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t>The End.</a:t>
            </a:r>
            <a:endParaRPr dirty="0"/>
          </a:p>
        </p:txBody>
      </p:sp>
      <p:sp>
        <p:nvSpPr>
          <p:cNvPr id="381" name="Google Shape;381;p53">
            <a:extLst>
              <a:ext uri="{FF2B5EF4-FFF2-40B4-BE49-F238E27FC236}">
                <a16:creationId xmlns:a16="http://schemas.microsoft.com/office/drawing/2014/main" id="{B78270FD-71E2-F9F3-666C-A903CE898C74}"/>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63</a:t>
            </a:fld>
            <a:endParaRPr dirty="0"/>
          </a:p>
        </p:txBody>
      </p:sp>
    </p:spTree>
    <p:extLst>
      <p:ext uri="{BB962C8B-B14F-4D97-AF65-F5344CB8AC3E}">
        <p14:creationId xmlns:p14="http://schemas.microsoft.com/office/powerpoint/2010/main" val="2189153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DF1229E-2812-783F-1C04-081917AC0ED6}"/>
            </a:ext>
          </a:extLst>
        </p:cNvPr>
        <p:cNvGrpSpPr/>
        <p:nvPr/>
      </p:nvGrpSpPr>
      <p:grpSpPr>
        <a:xfrm>
          <a:off x="0" y="0"/>
          <a:ext cx="0" cy="0"/>
          <a:chOff x="0" y="0"/>
          <a:chExt cx="0" cy="0"/>
        </a:xfrm>
      </p:grpSpPr>
      <p:sp>
        <p:nvSpPr>
          <p:cNvPr id="115" name="Google Shape;115;p17">
            <a:extLst>
              <a:ext uri="{FF2B5EF4-FFF2-40B4-BE49-F238E27FC236}">
                <a16:creationId xmlns:a16="http://schemas.microsoft.com/office/drawing/2014/main" id="{DF098E74-E0B2-F68F-6C39-9EF8EB982D34}"/>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dirty="0"/>
          </a:p>
        </p:txBody>
      </p:sp>
      <p:pic>
        <p:nvPicPr>
          <p:cNvPr id="2050" name="Picture 2">
            <a:extLst>
              <a:ext uri="{FF2B5EF4-FFF2-40B4-BE49-F238E27FC236}">
                <a16:creationId xmlns:a16="http://schemas.microsoft.com/office/drawing/2014/main" id="{81D3032D-C784-9BB1-D272-32B9771EC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0"/>
            <a:ext cx="5438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8068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E4D22233-4B3B-6F00-9A23-B5E2609F83AF}"/>
            </a:ext>
          </a:extLst>
        </p:cNvPr>
        <p:cNvGrpSpPr/>
        <p:nvPr/>
      </p:nvGrpSpPr>
      <p:grpSpPr>
        <a:xfrm>
          <a:off x="0" y="0"/>
          <a:ext cx="0" cy="0"/>
          <a:chOff x="0" y="0"/>
          <a:chExt cx="0" cy="0"/>
        </a:xfrm>
      </p:grpSpPr>
      <p:sp>
        <p:nvSpPr>
          <p:cNvPr id="115" name="Google Shape;115;p17">
            <a:extLst>
              <a:ext uri="{FF2B5EF4-FFF2-40B4-BE49-F238E27FC236}">
                <a16:creationId xmlns:a16="http://schemas.microsoft.com/office/drawing/2014/main" id="{E82F7159-911E-AA97-B6C8-C96114F07E4E}"/>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dirty="0"/>
          </a:p>
        </p:txBody>
      </p:sp>
      <p:pic>
        <p:nvPicPr>
          <p:cNvPr id="3074" name="Picture 2">
            <a:extLst>
              <a:ext uri="{FF2B5EF4-FFF2-40B4-BE49-F238E27FC236}">
                <a16:creationId xmlns:a16="http://schemas.microsoft.com/office/drawing/2014/main" id="{9FAA2341-4C92-A751-3DDB-E76A3ED34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29" y="279657"/>
            <a:ext cx="8578741" cy="602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7398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9AB0AF71-06B5-84B8-69AA-38A53540C899}"/>
            </a:ext>
          </a:extLst>
        </p:cNvPr>
        <p:cNvGrpSpPr/>
        <p:nvPr/>
      </p:nvGrpSpPr>
      <p:grpSpPr>
        <a:xfrm>
          <a:off x="0" y="0"/>
          <a:ext cx="0" cy="0"/>
          <a:chOff x="0" y="0"/>
          <a:chExt cx="0" cy="0"/>
        </a:xfrm>
      </p:grpSpPr>
      <p:sp>
        <p:nvSpPr>
          <p:cNvPr id="113" name="Google Shape;113;p17">
            <a:extLst>
              <a:ext uri="{FF2B5EF4-FFF2-40B4-BE49-F238E27FC236}">
                <a16:creationId xmlns:a16="http://schemas.microsoft.com/office/drawing/2014/main" id="{9BB5C182-FB47-75C2-A997-A091C9032D54}"/>
              </a:ext>
            </a:extLst>
          </p:cNvPr>
          <p:cNvSpPr txBox="1">
            <a:spLocks noGrp="1"/>
          </p:cNvSpPr>
          <p:nvPr>
            <p:ph type="body" idx="1"/>
          </p:nvPr>
        </p:nvSpPr>
        <p:spPr>
          <a:xfrm>
            <a:off x="457200" y="1891145"/>
            <a:ext cx="8229600" cy="4433455"/>
          </a:xfrm>
          <a:prstGeom prst="rect">
            <a:avLst/>
          </a:prstGeom>
          <a:noFill/>
          <a:ln>
            <a:noFill/>
          </a:ln>
        </p:spPr>
        <p:txBody>
          <a:bodyPr spcFirstLastPara="1" wrap="square" lIns="91425" tIns="45700" rIns="91425" bIns="45700" anchor="t" anchorCtr="0">
            <a:noAutofit/>
          </a:bodyPr>
          <a:lstStyle/>
          <a:p>
            <a:pPr marL="182563" indent="-182563">
              <a:spcBef>
                <a:spcPts val="0"/>
              </a:spcBef>
              <a:buSzPts val="2040"/>
            </a:pPr>
            <a:r>
              <a:rPr lang="en-US" sz="2400" dirty="0"/>
              <a:t>Now, every jurisdiction in Canada has human rights legislation that prohibits discrimination in key areas… including employment</a:t>
            </a:r>
          </a:p>
          <a:p>
            <a:pPr marL="182563" lvl="0" indent="-182563" algn="l" rtl="0">
              <a:lnSpc>
                <a:spcPct val="125000"/>
              </a:lnSpc>
              <a:spcBef>
                <a:spcPts val="0"/>
              </a:spcBef>
              <a:spcAft>
                <a:spcPts val="0"/>
              </a:spcAft>
              <a:buSzPts val="2040"/>
              <a:buChar char="•"/>
            </a:pPr>
            <a:r>
              <a:rPr lang="en-US" sz="2400" dirty="0"/>
              <a:t>Employers are required to maintain workplaces free from discrimination and harassment</a:t>
            </a:r>
            <a:endParaRPr dirty="0"/>
          </a:p>
          <a:p>
            <a:pPr marL="182563" lvl="0" indent="-182563" algn="l" rtl="0">
              <a:lnSpc>
                <a:spcPct val="125000"/>
              </a:lnSpc>
              <a:spcBef>
                <a:spcPts val="900"/>
              </a:spcBef>
              <a:spcAft>
                <a:spcPts val="0"/>
              </a:spcAft>
              <a:buSzPts val="2040"/>
              <a:buChar char="•"/>
            </a:pPr>
            <a:r>
              <a:rPr lang="en-US" sz="2400" dirty="0"/>
              <a:t>Exists for the </a:t>
            </a:r>
            <a:r>
              <a:rPr lang="en-US" sz="2400" u="sng" dirty="0"/>
              <a:t>entire life </a:t>
            </a:r>
            <a:r>
              <a:rPr lang="en-US" sz="2400" dirty="0"/>
              <a:t>of the employment relationship</a:t>
            </a:r>
            <a:endParaRPr dirty="0"/>
          </a:p>
          <a:p>
            <a:pPr marL="457200" lvl="1" indent="-182563" algn="l" rtl="0">
              <a:lnSpc>
                <a:spcPct val="125000"/>
              </a:lnSpc>
              <a:spcBef>
                <a:spcPts val="900"/>
              </a:spcBef>
              <a:spcAft>
                <a:spcPts val="0"/>
              </a:spcAft>
              <a:buSzPts val="1700"/>
              <a:buChar char="•"/>
            </a:pPr>
            <a:r>
              <a:rPr lang="en-US" sz="2000" dirty="0"/>
              <a:t>Hiring—Training—Transfers—Promotions—Compensation</a:t>
            </a:r>
            <a:endParaRPr dirty="0"/>
          </a:p>
          <a:p>
            <a:pPr marL="457200" lvl="1" indent="-182563" algn="l" rtl="0">
              <a:lnSpc>
                <a:spcPct val="125000"/>
              </a:lnSpc>
              <a:spcBef>
                <a:spcPts val="900"/>
              </a:spcBef>
              <a:spcAft>
                <a:spcPts val="0"/>
              </a:spcAft>
              <a:buSzPts val="1700"/>
              <a:buChar char="•"/>
            </a:pPr>
            <a:r>
              <a:rPr lang="en-US" sz="2000" dirty="0"/>
              <a:t>Performance evaluations—Discipline—Termination—Layoffs</a:t>
            </a:r>
            <a:endParaRPr dirty="0"/>
          </a:p>
          <a:p>
            <a:pPr marL="182563" lvl="0" indent="-182563" algn="l" rtl="0">
              <a:lnSpc>
                <a:spcPct val="125000"/>
              </a:lnSpc>
              <a:spcBef>
                <a:spcPts val="900"/>
              </a:spcBef>
              <a:spcAft>
                <a:spcPts val="0"/>
              </a:spcAft>
              <a:buSzPts val="2040"/>
              <a:buChar char="•"/>
            </a:pPr>
            <a:r>
              <a:rPr lang="en-US" sz="2400" dirty="0"/>
              <a:t>BC </a:t>
            </a:r>
            <a:r>
              <a:rPr lang="en-US" sz="2400" i="1" dirty="0"/>
              <a:t>Human Rights Code</a:t>
            </a:r>
            <a:endParaRPr dirty="0"/>
          </a:p>
          <a:p>
            <a:pPr marL="274637" lvl="1" indent="0" algn="l" rtl="0">
              <a:lnSpc>
                <a:spcPct val="125000"/>
              </a:lnSpc>
              <a:spcBef>
                <a:spcPts val="900"/>
              </a:spcBef>
              <a:spcAft>
                <a:spcPts val="0"/>
              </a:spcAft>
              <a:buSzPts val="2040"/>
              <a:buNone/>
            </a:pPr>
            <a:endParaRPr dirty="0"/>
          </a:p>
        </p:txBody>
      </p:sp>
      <p:sp>
        <p:nvSpPr>
          <p:cNvPr id="114" name="Google Shape;114;p17">
            <a:extLst>
              <a:ext uri="{FF2B5EF4-FFF2-40B4-BE49-F238E27FC236}">
                <a16:creationId xmlns:a16="http://schemas.microsoft.com/office/drawing/2014/main" id="{F3B12DDA-BCDC-F47E-F08C-6359EC9CF954}"/>
              </a:ext>
            </a:extLst>
          </p:cNvPr>
          <p:cNvSpPr txBox="1">
            <a:spLocks noGrp="1"/>
          </p:cNvSpPr>
          <p:nvPr>
            <p:ph type="title"/>
          </p:nvPr>
        </p:nvSpPr>
        <p:spPr>
          <a:xfrm>
            <a:off x="457200" y="685800"/>
            <a:ext cx="8229600" cy="9906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en-US" dirty="0">
                <a:latin typeface="Arial"/>
                <a:ea typeface="Arial"/>
                <a:cs typeface="Arial"/>
                <a:sym typeface="Arial"/>
              </a:rPr>
              <a:t>Human Rights Legislation</a:t>
            </a:r>
            <a:endParaRPr dirty="0"/>
          </a:p>
        </p:txBody>
      </p:sp>
      <p:sp>
        <p:nvSpPr>
          <p:cNvPr id="115" name="Google Shape;115;p17">
            <a:extLst>
              <a:ext uri="{FF2B5EF4-FFF2-40B4-BE49-F238E27FC236}">
                <a16:creationId xmlns:a16="http://schemas.microsoft.com/office/drawing/2014/main" id="{3D60EB68-DE7B-41CF-005D-98DF70FB04A7}"/>
              </a:ext>
            </a:extLst>
          </p:cNvPr>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25671369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MOND PPTEMPLATE">
  <a:themeElements>
    <a:clrScheme name="Emond">
      <a:dk1>
        <a:srgbClr val="292934"/>
      </a:dk1>
      <a:lt1>
        <a:srgbClr val="FFFFFF"/>
      </a:lt1>
      <a:dk2>
        <a:srgbClr val="153878"/>
      </a:dk2>
      <a:lt2>
        <a:srgbClr val="F3F2DC"/>
      </a:lt2>
      <a:accent1>
        <a:srgbClr val="7E0091"/>
      </a:accent1>
      <a:accent2>
        <a:srgbClr val="AD8F00"/>
      </a:accent2>
      <a:accent3>
        <a:srgbClr val="65564D"/>
      </a:accent3>
      <a:accent4>
        <a:srgbClr val="4B5682"/>
      </a:accent4>
      <a:accent5>
        <a:srgbClr val="00A3A0"/>
      </a:accent5>
      <a:accent6>
        <a:srgbClr val="89363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1949FB20E703448D1345630E37F921" ma:contentTypeVersion="15" ma:contentTypeDescription="Create a new document." ma:contentTypeScope="" ma:versionID="98071659d4c3e7c3c7705b0f287e7f51">
  <xsd:schema xmlns:xsd="http://www.w3.org/2001/XMLSchema" xmlns:xs="http://www.w3.org/2001/XMLSchema" xmlns:p="http://schemas.microsoft.com/office/2006/metadata/properties" xmlns:ns2="0e3d350c-cdee-4a39-9d32-0210418c3b75" xmlns:ns3="dda22a21-0816-491f-9731-6faa95735b5f" targetNamespace="http://schemas.microsoft.com/office/2006/metadata/properties" ma:root="true" ma:fieldsID="ff7e304a2a917c202c299ed555df9a0b" ns2:_="" ns3:_="">
    <xsd:import namespace="0e3d350c-cdee-4a39-9d32-0210418c3b75"/>
    <xsd:import namespace="dda22a21-0816-491f-9731-6faa95735b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Number" minOccurs="0"/>
                <xsd:element ref="ns2:Date_x002b_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d350c-cdee-4a39-9d32-0210418c3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3ab5c7-f9a7-45fe-9fdb-7a638a6d8d4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umber" ma:index="21" nillable="true" ma:displayName="Number" ma:format="Dropdown" ma:internalName="Number" ma:percentage="FALSE">
      <xsd:simpleType>
        <xsd:restriction base="dms:Number"/>
      </xsd:simpleType>
    </xsd:element>
    <xsd:element name="Date_x002b_Time" ma:index="22" nillable="true" ma:displayName="Date + Time" ma:format="DateTime" ma:internalName="Date_x002b_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da22a21-0816-491f-9731-6faa95735b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496c0c-386a-43a0-89d4-e70c0d5f4e89}" ma:internalName="TaxCatchAll" ma:showField="CatchAllData" ma:web="dda22a21-0816-491f-9731-6faa95735b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 xmlns="0e3d350c-cdee-4a39-9d32-0210418c3b75" xsi:nil="true"/>
    <lcf76f155ced4ddcb4097134ff3c332f xmlns="0e3d350c-cdee-4a39-9d32-0210418c3b75">
      <Terms xmlns="http://schemas.microsoft.com/office/infopath/2007/PartnerControls"/>
    </lcf76f155ced4ddcb4097134ff3c332f>
    <Date_x002b_Time xmlns="0e3d350c-cdee-4a39-9d32-0210418c3b75" xsi:nil="true"/>
    <TaxCatchAll xmlns="dda22a21-0816-491f-9731-6faa95735b5f" xsi:nil="true"/>
  </documentManagement>
</p:properties>
</file>

<file path=customXml/itemProps1.xml><?xml version="1.0" encoding="utf-8"?>
<ds:datastoreItem xmlns:ds="http://schemas.openxmlformats.org/officeDocument/2006/customXml" ds:itemID="{FB05BBA4-092E-489F-971E-F10DC16C6C58}">
  <ds:schemaRefs>
    <ds:schemaRef ds:uri="http://schemas.microsoft.com/sharepoint/v3/contenttype/forms"/>
  </ds:schemaRefs>
</ds:datastoreItem>
</file>

<file path=customXml/itemProps2.xml><?xml version="1.0" encoding="utf-8"?>
<ds:datastoreItem xmlns:ds="http://schemas.openxmlformats.org/officeDocument/2006/customXml" ds:itemID="{F187062E-08D5-4BB5-B843-6C2D8937D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d350c-cdee-4a39-9d32-0210418c3b75"/>
    <ds:schemaRef ds:uri="dda22a21-0816-491f-9731-6faa95735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42EE4-D51B-4B5D-B8EA-FE69A04EA184}">
  <ds:schemaRefs>
    <ds:schemaRef ds:uri="http://schemas.microsoft.com/office/2006/metadata/properties"/>
    <ds:schemaRef ds:uri="http://schemas.microsoft.com/office/infopath/2007/PartnerControls"/>
    <ds:schemaRef ds:uri="0e3d350c-cdee-4a39-9d32-0210418c3b75"/>
    <ds:schemaRef ds:uri="dda22a21-0816-491f-9731-6faa95735b5f"/>
  </ds:schemaRefs>
</ds:datastoreItem>
</file>

<file path=docProps/app.xml><?xml version="1.0" encoding="utf-8"?>
<Properties xmlns="http://schemas.openxmlformats.org/officeDocument/2006/extended-properties" xmlns:vt="http://schemas.openxmlformats.org/officeDocument/2006/docPropsVTypes">
  <TotalTime>205</TotalTime>
  <Words>5144</Words>
  <Application>Microsoft Office PowerPoint</Application>
  <PresentationFormat>On-screen Show (4:3)</PresentationFormat>
  <Paragraphs>490</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Courier New</vt:lpstr>
      <vt:lpstr>EMOND PPTEMPLATE</vt:lpstr>
      <vt:lpstr>PowerPoint Presentation</vt:lpstr>
      <vt:lpstr>We will discuss…</vt:lpstr>
      <vt:lpstr>And we will discuss…</vt:lpstr>
      <vt:lpstr>Historically…</vt:lpstr>
      <vt:lpstr>PowerPoint Presentation</vt:lpstr>
      <vt:lpstr>PowerPoint Presentation</vt:lpstr>
      <vt:lpstr>PowerPoint Presentation</vt:lpstr>
      <vt:lpstr>PowerPoint Presentation</vt:lpstr>
      <vt:lpstr>Human Rights Legislation</vt:lpstr>
      <vt:lpstr>Human Rights Legislation</vt:lpstr>
      <vt:lpstr>Human Rights Legislation</vt:lpstr>
      <vt:lpstr>Human Rights Legislation</vt:lpstr>
      <vt:lpstr>What is Discrimination?</vt:lpstr>
      <vt:lpstr>What is Discrimination?</vt:lpstr>
      <vt:lpstr>The Discrimination Test</vt:lpstr>
      <vt:lpstr>Protected Areas:</vt:lpstr>
      <vt:lpstr>Protected Grounds in BC:</vt:lpstr>
      <vt:lpstr>Basic Principles of BC Human Rights Code</vt:lpstr>
      <vt:lpstr>About Religious Beliefs…</vt:lpstr>
      <vt:lpstr>About Gender…</vt:lpstr>
      <vt:lpstr>Hiring Process…</vt:lpstr>
      <vt:lpstr>Discrimination in Hiring</vt:lpstr>
      <vt:lpstr>Equal Pay for Equal Work</vt:lpstr>
      <vt:lpstr>But…</vt:lpstr>
      <vt:lpstr>Affirmative Action…</vt:lpstr>
      <vt:lpstr>Unprotected Discrimination</vt:lpstr>
      <vt:lpstr>Making a Complaint</vt:lpstr>
      <vt:lpstr>Remedies</vt:lpstr>
      <vt:lpstr>The Hearing</vt:lpstr>
      <vt:lpstr>Issues in Recruitment, Selection, &amp; Hiring</vt:lpstr>
      <vt:lpstr>The Hiring Process</vt:lpstr>
      <vt:lpstr>Hiring Best Practices (cont’d)</vt:lpstr>
      <vt:lpstr>Essential Requirements of the Job</vt:lpstr>
      <vt:lpstr>Essential Requirements of the Job</vt:lpstr>
      <vt:lpstr>Essential Requirements of the Job</vt:lpstr>
      <vt:lpstr>Essential Requirements of the Job</vt:lpstr>
      <vt:lpstr>BFOR</vt:lpstr>
      <vt:lpstr>BFOR</vt:lpstr>
      <vt:lpstr>BFOR</vt:lpstr>
      <vt:lpstr>BFOR</vt:lpstr>
      <vt:lpstr>Undue Hardship</vt:lpstr>
      <vt:lpstr>Undue Hardship</vt:lpstr>
      <vt:lpstr>Undue Hardship</vt:lpstr>
      <vt:lpstr>Undue Hardship</vt:lpstr>
      <vt:lpstr>Undue Hardship</vt:lpstr>
      <vt:lpstr>Use of Employment Agencies</vt:lpstr>
      <vt:lpstr>Job Advertisements</vt:lpstr>
      <vt:lpstr>Job Application Forms</vt:lpstr>
      <vt:lpstr>Conditional Offers of Employment</vt:lpstr>
      <vt:lpstr>Pre-Employment Medical or Fitness Examinations</vt:lpstr>
      <vt:lpstr>Pre-Employment Drug and Alcohol Testing</vt:lpstr>
      <vt:lpstr>Issues During Employment</vt:lpstr>
      <vt:lpstr>Duty to Accommodate</vt:lpstr>
      <vt:lpstr>Fulfilling the Duty to Accommodate Disability</vt:lpstr>
      <vt:lpstr>Fulfilling the Duty to Accommodate -  Substance Abuse</vt:lpstr>
      <vt:lpstr>Fulfilling the Duty to Accommodate - Age</vt:lpstr>
      <vt:lpstr>On-the-Job Drug and Alcohol Testing</vt:lpstr>
      <vt:lpstr>Issues During the Course of Employment: Harassment</vt:lpstr>
      <vt:lpstr>Types of Harassment</vt:lpstr>
      <vt:lpstr>Harassment</vt:lpstr>
      <vt:lpstr>Employer Liability for Human Rights Violations</vt:lpstr>
      <vt:lpstr>Investigating Harassment Complaints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Gurleen Randhawa</cp:lastModifiedBy>
  <cp:revision>8</cp:revision>
  <dcterms:modified xsi:type="dcterms:W3CDTF">2024-11-15T22:26:40Z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0x010100D91949FB20E703448D1345630E37F921</vt:lpwstr>
  </property>
  <property fmtid="{D5CDD505-2E9C-101B-9397-08002B2CF9AE}" pid="3" name="MediaServiceImageTags">
    <vt:lpwstr/>
  </property>
</Properties>
</file>